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5"/>
    <p:sldMasterId id="2147483888" r:id="rId6"/>
  </p:sldMasterIdLst>
  <p:notesMasterIdLst>
    <p:notesMasterId r:id="rId23"/>
  </p:notesMasterIdLst>
  <p:sldIdLst>
    <p:sldId id="306" r:id="rId7"/>
    <p:sldId id="372" r:id="rId8"/>
    <p:sldId id="362" r:id="rId9"/>
    <p:sldId id="360" r:id="rId10"/>
    <p:sldId id="361" r:id="rId11"/>
    <p:sldId id="363" r:id="rId12"/>
    <p:sldId id="373" r:id="rId13"/>
    <p:sldId id="374" r:id="rId14"/>
    <p:sldId id="375" r:id="rId15"/>
    <p:sldId id="376" r:id="rId16"/>
    <p:sldId id="378" r:id="rId17"/>
    <p:sldId id="377" r:id="rId18"/>
    <p:sldId id="371" r:id="rId19"/>
    <p:sldId id="380" r:id="rId20"/>
    <p:sldId id="379" r:id="rId21"/>
    <p:sldId id="381" r:id="rId2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66" d="100"/>
          <a:sy n="66" d="100"/>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8D1883-67BF-453F-95EC-A84122F242B0}" type="doc">
      <dgm:prSet loTypeId="urn:microsoft.com/office/officeart/2005/8/layout/orgChart1" loCatId="hierarchy" qsTypeId="urn:microsoft.com/office/officeart/2005/8/quickstyle/simple1" qsCatId="simple" csTypeId="urn:microsoft.com/office/officeart/2005/8/colors/colorful1" csCatId="colorful" phldr="1"/>
      <dgm:spPr/>
      <dgm:t>
        <a:bodyPr/>
        <a:lstStyle/>
        <a:p>
          <a:endParaRPr lang="x-none"/>
        </a:p>
      </dgm:t>
    </dgm:pt>
    <dgm:pt modelId="{01D2DB76-1C6C-451E-81AE-652EF8497483}">
      <dgm:prSet phldrT="[Text]"/>
      <dgm:spPr/>
      <dgm:t>
        <a:bodyPr/>
        <a:lstStyle/>
        <a:p>
          <a:r>
            <a:rPr lang="en-US">
              <a:latin typeface="Bahnschrift" panose="020B0502040204020203" pitchFamily="34" charset="0"/>
            </a:rPr>
            <a:t>Land Tenure in Fiji</a:t>
          </a:r>
          <a:endParaRPr lang="x-none">
            <a:latin typeface="Bahnschrift" panose="020B0502040204020203" pitchFamily="34" charset="0"/>
          </a:endParaRPr>
        </a:p>
      </dgm:t>
    </dgm:pt>
    <dgm:pt modelId="{3F3205DC-693A-4F70-990A-9D6BDC8618CB}" type="parTrans" cxnId="{1B67E5F2-E3AE-4099-B560-02406D176BBE}">
      <dgm:prSet/>
      <dgm:spPr/>
      <dgm:t>
        <a:bodyPr/>
        <a:lstStyle/>
        <a:p>
          <a:endParaRPr lang="x-none"/>
        </a:p>
      </dgm:t>
    </dgm:pt>
    <dgm:pt modelId="{7BA6B018-8571-4261-A524-764C6B52F879}" type="sibTrans" cxnId="{1B67E5F2-E3AE-4099-B560-02406D176BBE}">
      <dgm:prSet/>
      <dgm:spPr/>
      <dgm:t>
        <a:bodyPr/>
        <a:lstStyle/>
        <a:p>
          <a:endParaRPr lang="x-none"/>
        </a:p>
      </dgm:t>
    </dgm:pt>
    <dgm:pt modelId="{82853C85-A7C3-48F1-ADE4-97FCD9737565}">
      <dgm:prSet phldrT="[Text]" custT="1"/>
      <dgm:spPr/>
      <dgm:t>
        <a:bodyPr/>
        <a:lstStyle/>
        <a:p>
          <a:r>
            <a:rPr lang="en-US" sz="2800">
              <a:latin typeface="Bahnschrift" panose="020B0502040204020203" pitchFamily="34" charset="0"/>
            </a:rPr>
            <a:t>Freehold</a:t>
          </a:r>
        </a:p>
        <a:p>
          <a:r>
            <a:rPr lang="en-US" sz="1800" err="1">
              <a:latin typeface="Bahnschrift" panose="020B0502040204020203" pitchFamily="34" charset="0"/>
            </a:rPr>
            <a:t>Approx</a:t>
          </a:r>
          <a:r>
            <a:rPr lang="en-US" sz="1800">
              <a:latin typeface="Bahnschrift" panose="020B0502040204020203" pitchFamily="34" charset="0"/>
            </a:rPr>
            <a:t> 6% </a:t>
          </a:r>
          <a:endParaRPr lang="x-none" sz="1800">
            <a:latin typeface="Bahnschrift" panose="020B0502040204020203" pitchFamily="34" charset="0"/>
          </a:endParaRPr>
        </a:p>
      </dgm:t>
    </dgm:pt>
    <dgm:pt modelId="{A314AD6D-2785-44A4-A059-CC3E38035462}" type="parTrans" cxnId="{03FCDD4B-C73C-43B2-A323-7D8BB6EA95E7}">
      <dgm:prSet/>
      <dgm:spPr/>
      <dgm:t>
        <a:bodyPr/>
        <a:lstStyle/>
        <a:p>
          <a:endParaRPr lang="x-none"/>
        </a:p>
      </dgm:t>
    </dgm:pt>
    <dgm:pt modelId="{9CC645B2-A1E3-480D-880A-428095B3350D}" type="sibTrans" cxnId="{03FCDD4B-C73C-43B2-A323-7D8BB6EA95E7}">
      <dgm:prSet/>
      <dgm:spPr/>
      <dgm:t>
        <a:bodyPr/>
        <a:lstStyle/>
        <a:p>
          <a:endParaRPr lang="x-none"/>
        </a:p>
      </dgm:t>
    </dgm:pt>
    <dgm:pt modelId="{DBB96544-3717-491E-B94E-88BFF291E98B}">
      <dgm:prSet phldrT="[Text]" custT="1"/>
      <dgm:spPr/>
      <dgm:t>
        <a:bodyPr/>
        <a:lstStyle/>
        <a:p>
          <a:r>
            <a:rPr lang="en-US" sz="2800" err="1">
              <a:latin typeface="Bahnschrift" panose="020B0502040204020203" pitchFamily="34" charset="0"/>
            </a:rPr>
            <a:t>iTaukei</a:t>
          </a:r>
          <a:r>
            <a:rPr lang="en-US" sz="2800">
              <a:latin typeface="Bahnschrift" panose="020B0502040204020203" pitchFamily="34" charset="0"/>
            </a:rPr>
            <a:t> Land</a:t>
          </a:r>
        </a:p>
        <a:p>
          <a:r>
            <a:rPr lang="en-US" sz="1800" err="1">
              <a:latin typeface="Bahnschrift" panose="020B0502040204020203" pitchFamily="34" charset="0"/>
            </a:rPr>
            <a:t>Approx</a:t>
          </a:r>
          <a:r>
            <a:rPr lang="en-US" sz="1800">
              <a:latin typeface="Bahnschrift" panose="020B0502040204020203" pitchFamily="34" charset="0"/>
            </a:rPr>
            <a:t> 90%</a:t>
          </a:r>
          <a:endParaRPr lang="x-none" sz="1800">
            <a:latin typeface="Bahnschrift" panose="020B0502040204020203" pitchFamily="34" charset="0"/>
          </a:endParaRPr>
        </a:p>
      </dgm:t>
    </dgm:pt>
    <dgm:pt modelId="{6979055F-9B16-4DAD-A0E6-E4827A23A55C}" type="parTrans" cxnId="{672B2EA3-E1FF-439F-89F4-2DF29FC7794F}">
      <dgm:prSet/>
      <dgm:spPr/>
      <dgm:t>
        <a:bodyPr/>
        <a:lstStyle/>
        <a:p>
          <a:endParaRPr lang="x-none"/>
        </a:p>
      </dgm:t>
    </dgm:pt>
    <dgm:pt modelId="{F4552E85-A79C-4345-A1CD-468C39F66D63}" type="sibTrans" cxnId="{672B2EA3-E1FF-439F-89F4-2DF29FC7794F}">
      <dgm:prSet/>
      <dgm:spPr/>
      <dgm:t>
        <a:bodyPr/>
        <a:lstStyle/>
        <a:p>
          <a:endParaRPr lang="x-none"/>
        </a:p>
      </dgm:t>
    </dgm:pt>
    <dgm:pt modelId="{90A1DB5E-E942-45F8-AF88-3A232A58C0CD}">
      <dgm:prSet custT="1"/>
      <dgm:spPr/>
      <dgm:t>
        <a:bodyPr/>
        <a:lstStyle/>
        <a:p>
          <a:r>
            <a:rPr lang="en-US" sz="2800">
              <a:latin typeface="Bahnschrift" panose="020B0502040204020203" pitchFamily="34" charset="0"/>
            </a:rPr>
            <a:t>State Land</a:t>
          </a:r>
        </a:p>
        <a:p>
          <a:r>
            <a:rPr lang="en-US" sz="1800" err="1">
              <a:latin typeface="Bahnschrift" panose="020B0502040204020203" pitchFamily="34" charset="0"/>
            </a:rPr>
            <a:t>Approx</a:t>
          </a:r>
          <a:r>
            <a:rPr lang="en-US" sz="1800">
              <a:latin typeface="Bahnschrift" panose="020B0502040204020203" pitchFamily="34" charset="0"/>
            </a:rPr>
            <a:t> 4%</a:t>
          </a:r>
          <a:endParaRPr lang="x-none" sz="1800">
            <a:latin typeface="Bahnschrift" panose="020B0502040204020203" pitchFamily="34" charset="0"/>
          </a:endParaRPr>
        </a:p>
      </dgm:t>
    </dgm:pt>
    <dgm:pt modelId="{F1903E8C-F1A3-459F-B30D-5BC9070505BA}" type="parTrans" cxnId="{F7B8B84F-4B26-4D9F-AFBF-DC141FB6EE51}">
      <dgm:prSet/>
      <dgm:spPr/>
      <dgm:t>
        <a:bodyPr/>
        <a:lstStyle/>
        <a:p>
          <a:endParaRPr lang="x-none"/>
        </a:p>
      </dgm:t>
    </dgm:pt>
    <dgm:pt modelId="{06670330-1495-4676-9CCD-64BA03F09E60}" type="sibTrans" cxnId="{F7B8B84F-4B26-4D9F-AFBF-DC141FB6EE51}">
      <dgm:prSet/>
      <dgm:spPr/>
      <dgm:t>
        <a:bodyPr/>
        <a:lstStyle/>
        <a:p>
          <a:endParaRPr lang="x-none"/>
        </a:p>
      </dgm:t>
    </dgm:pt>
    <dgm:pt modelId="{8E663C21-950A-4EC8-8BA4-3FA0FC4B860F}" type="pres">
      <dgm:prSet presAssocID="{3D8D1883-67BF-453F-95EC-A84122F242B0}" presName="hierChild1" presStyleCnt="0">
        <dgm:presLayoutVars>
          <dgm:orgChart val="1"/>
          <dgm:chPref val="1"/>
          <dgm:dir/>
          <dgm:animOne val="branch"/>
          <dgm:animLvl val="lvl"/>
          <dgm:resizeHandles/>
        </dgm:presLayoutVars>
      </dgm:prSet>
      <dgm:spPr/>
    </dgm:pt>
    <dgm:pt modelId="{A1AF20B1-A75B-40B8-BD02-BA41B06A758D}" type="pres">
      <dgm:prSet presAssocID="{01D2DB76-1C6C-451E-81AE-652EF8497483}" presName="hierRoot1" presStyleCnt="0">
        <dgm:presLayoutVars>
          <dgm:hierBranch val="init"/>
        </dgm:presLayoutVars>
      </dgm:prSet>
      <dgm:spPr/>
    </dgm:pt>
    <dgm:pt modelId="{D58523BF-319B-4D3F-8B12-206E21348DAE}" type="pres">
      <dgm:prSet presAssocID="{01D2DB76-1C6C-451E-81AE-652EF8497483}" presName="rootComposite1" presStyleCnt="0"/>
      <dgm:spPr/>
    </dgm:pt>
    <dgm:pt modelId="{39480B4B-3492-4B1C-929F-77D92311065A}" type="pres">
      <dgm:prSet presAssocID="{01D2DB76-1C6C-451E-81AE-652EF8497483}" presName="rootText1" presStyleLbl="node0" presStyleIdx="0" presStyleCnt="1" custLinFactNeighborX="-462" custLinFactNeighborY="-38845">
        <dgm:presLayoutVars>
          <dgm:chPref val="3"/>
        </dgm:presLayoutVars>
      </dgm:prSet>
      <dgm:spPr/>
    </dgm:pt>
    <dgm:pt modelId="{6B7B8F42-BEB1-4482-A5E3-164AC68265E7}" type="pres">
      <dgm:prSet presAssocID="{01D2DB76-1C6C-451E-81AE-652EF8497483}" presName="rootConnector1" presStyleLbl="node1" presStyleIdx="0" presStyleCnt="0"/>
      <dgm:spPr/>
    </dgm:pt>
    <dgm:pt modelId="{7D49E7DB-E321-41A7-89D0-C21E1518683E}" type="pres">
      <dgm:prSet presAssocID="{01D2DB76-1C6C-451E-81AE-652EF8497483}" presName="hierChild2" presStyleCnt="0"/>
      <dgm:spPr/>
    </dgm:pt>
    <dgm:pt modelId="{D32A27CF-1143-4ABF-8239-A61B11008EB2}" type="pres">
      <dgm:prSet presAssocID="{A314AD6D-2785-44A4-A059-CC3E38035462}" presName="Name37" presStyleLbl="parChTrans1D2" presStyleIdx="0" presStyleCnt="3"/>
      <dgm:spPr/>
    </dgm:pt>
    <dgm:pt modelId="{E0B3252A-16C6-4566-9691-F7327FB2E7BB}" type="pres">
      <dgm:prSet presAssocID="{82853C85-A7C3-48F1-ADE4-97FCD9737565}" presName="hierRoot2" presStyleCnt="0">
        <dgm:presLayoutVars>
          <dgm:hierBranch val="init"/>
        </dgm:presLayoutVars>
      </dgm:prSet>
      <dgm:spPr/>
    </dgm:pt>
    <dgm:pt modelId="{9B17E16C-AA82-4563-ACF6-D665307F48AD}" type="pres">
      <dgm:prSet presAssocID="{82853C85-A7C3-48F1-ADE4-97FCD9737565}" presName="rootComposite" presStyleCnt="0"/>
      <dgm:spPr/>
    </dgm:pt>
    <dgm:pt modelId="{62AF5BC7-DAA6-4F48-9558-33C16430C5F1}" type="pres">
      <dgm:prSet presAssocID="{82853C85-A7C3-48F1-ADE4-97FCD9737565}" presName="rootText" presStyleLbl="node2" presStyleIdx="0" presStyleCnt="3">
        <dgm:presLayoutVars>
          <dgm:chPref val="3"/>
        </dgm:presLayoutVars>
      </dgm:prSet>
      <dgm:spPr/>
    </dgm:pt>
    <dgm:pt modelId="{22E4DCAD-8288-4FD6-BEB4-8E4F533F9B5A}" type="pres">
      <dgm:prSet presAssocID="{82853C85-A7C3-48F1-ADE4-97FCD9737565}" presName="rootConnector" presStyleLbl="node2" presStyleIdx="0" presStyleCnt="3"/>
      <dgm:spPr/>
    </dgm:pt>
    <dgm:pt modelId="{6278B87F-39ED-4A1D-ADFF-E2AA90C6129B}" type="pres">
      <dgm:prSet presAssocID="{82853C85-A7C3-48F1-ADE4-97FCD9737565}" presName="hierChild4" presStyleCnt="0"/>
      <dgm:spPr/>
    </dgm:pt>
    <dgm:pt modelId="{9C58BA1E-BECF-4779-93C1-E17B63659283}" type="pres">
      <dgm:prSet presAssocID="{82853C85-A7C3-48F1-ADE4-97FCD9737565}" presName="hierChild5" presStyleCnt="0"/>
      <dgm:spPr/>
    </dgm:pt>
    <dgm:pt modelId="{341E5CD2-CC72-4537-81FE-DD1399B110C0}" type="pres">
      <dgm:prSet presAssocID="{6979055F-9B16-4DAD-A0E6-E4827A23A55C}" presName="Name37" presStyleLbl="parChTrans1D2" presStyleIdx="1" presStyleCnt="3"/>
      <dgm:spPr/>
    </dgm:pt>
    <dgm:pt modelId="{354BC3C2-AB1B-46CE-ACEE-E32D4B1FF057}" type="pres">
      <dgm:prSet presAssocID="{DBB96544-3717-491E-B94E-88BFF291E98B}" presName="hierRoot2" presStyleCnt="0">
        <dgm:presLayoutVars>
          <dgm:hierBranch val="init"/>
        </dgm:presLayoutVars>
      </dgm:prSet>
      <dgm:spPr/>
    </dgm:pt>
    <dgm:pt modelId="{5CC47FFF-B76F-4667-AE8A-8BE25E55D34B}" type="pres">
      <dgm:prSet presAssocID="{DBB96544-3717-491E-B94E-88BFF291E98B}" presName="rootComposite" presStyleCnt="0"/>
      <dgm:spPr/>
    </dgm:pt>
    <dgm:pt modelId="{B00E11FE-6AFD-418D-AC00-8DF01F50EAB4}" type="pres">
      <dgm:prSet presAssocID="{DBB96544-3717-491E-B94E-88BFF291E98B}" presName="rootText" presStyleLbl="node2" presStyleIdx="1" presStyleCnt="3">
        <dgm:presLayoutVars>
          <dgm:chPref val="3"/>
        </dgm:presLayoutVars>
      </dgm:prSet>
      <dgm:spPr/>
    </dgm:pt>
    <dgm:pt modelId="{2B745F55-5BBE-4A06-B826-A5FFAF909C55}" type="pres">
      <dgm:prSet presAssocID="{DBB96544-3717-491E-B94E-88BFF291E98B}" presName="rootConnector" presStyleLbl="node2" presStyleIdx="1" presStyleCnt="3"/>
      <dgm:spPr/>
    </dgm:pt>
    <dgm:pt modelId="{BF6F18F6-574B-470F-A5E6-026E5B525D7E}" type="pres">
      <dgm:prSet presAssocID="{DBB96544-3717-491E-B94E-88BFF291E98B}" presName="hierChild4" presStyleCnt="0"/>
      <dgm:spPr/>
    </dgm:pt>
    <dgm:pt modelId="{D9FF8A0D-7429-4CE5-A94E-D3316D37BB71}" type="pres">
      <dgm:prSet presAssocID="{DBB96544-3717-491E-B94E-88BFF291E98B}" presName="hierChild5" presStyleCnt="0"/>
      <dgm:spPr/>
    </dgm:pt>
    <dgm:pt modelId="{AAEC719E-9E2F-4F60-8FDA-B0869DA61DD3}" type="pres">
      <dgm:prSet presAssocID="{F1903E8C-F1A3-459F-B30D-5BC9070505BA}" presName="Name37" presStyleLbl="parChTrans1D2" presStyleIdx="2" presStyleCnt="3"/>
      <dgm:spPr/>
    </dgm:pt>
    <dgm:pt modelId="{CBF47390-09DB-4741-A9DD-D82EA014B539}" type="pres">
      <dgm:prSet presAssocID="{90A1DB5E-E942-45F8-AF88-3A232A58C0CD}" presName="hierRoot2" presStyleCnt="0">
        <dgm:presLayoutVars>
          <dgm:hierBranch val="init"/>
        </dgm:presLayoutVars>
      </dgm:prSet>
      <dgm:spPr/>
    </dgm:pt>
    <dgm:pt modelId="{A9EC3C79-9E28-434A-9E6E-912567EA3D63}" type="pres">
      <dgm:prSet presAssocID="{90A1DB5E-E942-45F8-AF88-3A232A58C0CD}" presName="rootComposite" presStyleCnt="0"/>
      <dgm:spPr/>
    </dgm:pt>
    <dgm:pt modelId="{7A30BBA1-CE1C-47C9-AE91-5BC94DD1D5AC}" type="pres">
      <dgm:prSet presAssocID="{90A1DB5E-E942-45F8-AF88-3A232A58C0CD}" presName="rootText" presStyleLbl="node2" presStyleIdx="2" presStyleCnt="3">
        <dgm:presLayoutVars>
          <dgm:chPref val="3"/>
        </dgm:presLayoutVars>
      </dgm:prSet>
      <dgm:spPr/>
    </dgm:pt>
    <dgm:pt modelId="{F6A722BA-2E0A-4980-B603-918D1E36CAE7}" type="pres">
      <dgm:prSet presAssocID="{90A1DB5E-E942-45F8-AF88-3A232A58C0CD}" presName="rootConnector" presStyleLbl="node2" presStyleIdx="2" presStyleCnt="3"/>
      <dgm:spPr/>
    </dgm:pt>
    <dgm:pt modelId="{67BB1706-28C8-4E0F-A8BE-82C55B4C801A}" type="pres">
      <dgm:prSet presAssocID="{90A1DB5E-E942-45F8-AF88-3A232A58C0CD}" presName="hierChild4" presStyleCnt="0"/>
      <dgm:spPr/>
    </dgm:pt>
    <dgm:pt modelId="{4A3B6BB5-4D5E-484B-8CE2-395E34554041}" type="pres">
      <dgm:prSet presAssocID="{90A1DB5E-E942-45F8-AF88-3A232A58C0CD}" presName="hierChild5" presStyleCnt="0"/>
      <dgm:spPr/>
    </dgm:pt>
    <dgm:pt modelId="{7C89F904-D2A6-4890-89FB-42EEFD42757D}" type="pres">
      <dgm:prSet presAssocID="{01D2DB76-1C6C-451E-81AE-652EF8497483}" presName="hierChild3" presStyleCnt="0"/>
      <dgm:spPr/>
    </dgm:pt>
  </dgm:ptLst>
  <dgm:cxnLst>
    <dgm:cxn modelId="{EF1A7C5F-C041-4DFC-BFAA-5EF66FD67C0B}" type="presOf" srcId="{01D2DB76-1C6C-451E-81AE-652EF8497483}" destId="{39480B4B-3492-4B1C-929F-77D92311065A}" srcOrd="0" destOrd="0" presId="urn:microsoft.com/office/officeart/2005/8/layout/orgChart1"/>
    <dgm:cxn modelId="{B791396A-CEB0-462A-A34B-B639A96C87C0}" type="presOf" srcId="{3D8D1883-67BF-453F-95EC-A84122F242B0}" destId="{8E663C21-950A-4EC8-8BA4-3FA0FC4B860F}" srcOrd="0" destOrd="0" presId="urn:microsoft.com/office/officeart/2005/8/layout/orgChart1"/>
    <dgm:cxn modelId="{03FCDD4B-C73C-43B2-A323-7D8BB6EA95E7}" srcId="{01D2DB76-1C6C-451E-81AE-652EF8497483}" destId="{82853C85-A7C3-48F1-ADE4-97FCD9737565}" srcOrd="0" destOrd="0" parTransId="{A314AD6D-2785-44A4-A059-CC3E38035462}" sibTransId="{9CC645B2-A1E3-480D-880A-428095B3350D}"/>
    <dgm:cxn modelId="{4FA3FD6E-336B-4410-ADE5-B6D5F3C48FFB}" type="presOf" srcId="{6979055F-9B16-4DAD-A0E6-E4827A23A55C}" destId="{341E5CD2-CC72-4537-81FE-DD1399B110C0}" srcOrd="0" destOrd="0" presId="urn:microsoft.com/office/officeart/2005/8/layout/orgChart1"/>
    <dgm:cxn modelId="{F7B8B84F-4B26-4D9F-AFBF-DC141FB6EE51}" srcId="{01D2DB76-1C6C-451E-81AE-652EF8497483}" destId="{90A1DB5E-E942-45F8-AF88-3A232A58C0CD}" srcOrd="2" destOrd="0" parTransId="{F1903E8C-F1A3-459F-B30D-5BC9070505BA}" sibTransId="{06670330-1495-4676-9CCD-64BA03F09E60}"/>
    <dgm:cxn modelId="{E3D00F9E-E062-466F-9476-123EC290ACCB}" type="presOf" srcId="{DBB96544-3717-491E-B94E-88BFF291E98B}" destId="{B00E11FE-6AFD-418D-AC00-8DF01F50EAB4}" srcOrd="0" destOrd="0" presId="urn:microsoft.com/office/officeart/2005/8/layout/orgChart1"/>
    <dgm:cxn modelId="{0FDE11A1-3631-4BA2-91D4-A4BDA880F60B}" type="presOf" srcId="{90A1DB5E-E942-45F8-AF88-3A232A58C0CD}" destId="{7A30BBA1-CE1C-47C9-AE91-5BC94DD1D5AC}" srcOrd="0" destOrd="0" presId="urn:microsoft.com/office/officeart/2005/8/layout/orgChart1"/>
    <dgm:cxn modelId="{672B2EA3-E1FF-439F-89F4-2DF29FC7794F}" srcId="{01D2DB76-1C6C-451E-81AE-652EF8497483}" destId="{DBB96544-3717-491E-B94E-88BFF291E98B}" srcOrd="1" destOrd="0" parTransId="{6979055F-9B16-4DAD-A0E6-E4827A23A55C}" sibTransId="{F4552E85-A79C-4345-A1CD-468C39F66D63}"/>
    <dgm:cxn modelId="{CBA5F4B8-5927-4B5F-A6B5-CBAFF0D96DC0}" type="presOf" srcId="{82853C85-A7C3-48F1-ADE4-97FCD9737565}" destId="{62AF5BC7-DAA6-4F48-9558-33C16430C5F1}" srcOrd="0" destOrd="0" presId="urn:microsoft.com/office/officeart/2005/8/layout/orgChart1"/>
    <dgm:cxn modelId="{6605F4C0-960C-4A78-A1B6-2EB6E528B649}" type="presOf" srcId="{90A1DB5E-E942-45F8-AF88-3A232A58C0CD}" destId="{F6A722BA-2E0A-4980-B603-918D1E36CAE7}" srcOrd="1" destOrd="0" presId="urn:microsoft.com/office/officeart/2005/8/layout/orgChart1"/>
    <dgm:cxn modelId="{09E886CE-C834-40B1-82DA-BACBD420386D}" type="presOf" srcId="{A314AD6D-2785-44A4-A059-CC3E38035462}" destId="{D32A27CF-1143-4ABF-8239-A61B11008EB2}" srcOrd="0" destOrd="0" presId="urn:microsoft.com/office/officeart/2005/8/layout/orgChart1"/>
    <dgm:cxn modelId="{8BD7E1D5-3DBE-42E3-B367-D88AFFCD76D5}" type="presOf" srcId="{F1903E8C-F1A3-459F-B30D-5BC9070505BA}" destId="{AAEC719E-9E2F-4F60-8FDA-B0869DA61DD3}" srcOrd="0" destOrd="0" presId="urn:microsoft.com/office/officeart/2005/8/layout/orgChart1"/>
    <dgm:cxn modelId="{1B67E5F2-E3AE-4099-B560-02406D176BBE}" srcId="{3D8D1883-67BF-453F-95EC-A84122F242B0}" destId="{01D2DB76-1C6C-451E-81AE-652EF8497483}" srcOrd="0" destOrd="0" parTransId="{3F3205DC-693A-4F70-990A-9D6BDC8618CB}" sibTransId="{7BA6B018-8571-4261-A524-764C6B52F879}"/>
    <dgm:cxn modelId="{876CD3F6-E06A-4CCD-BAD0-C0B4CA717B0D}" type="presOf" srcId="{01D2DB76-1C6C-451E-81AE-652EF8497483}" destId="{6B7B8F42-BEB1-4482-A5E3-164AC68265E7}" srcOrd="1" destOrd="0" presId="urn:microsoft.com/office/officeart/2005/8/layout/orgChart1"/>
    <dgm:cxn modelId="{D083EBF8-308F-43DF-A530-6EB623CAA8DF}" type="presOf" srcId="{DBB96544-3717-491E-B94E-88BFF291E98B}" destId="{2B745F55-5BBE-4A06-B826-A5FFAF909C55}" srcOrd="1" destOrd="0" presId="urn:microsoft.com/office/officeart/2005/8/layout/orgChart1"/>
    <dgm:cxn modelId="{964311FE-2E7C-46B0-9269-28FD04E626E9}" type="presOf" srcId="{82853C85-A7C3-48F1-ADE4-97FCD9737565}" destId="{22E4DCAD-8288-4FD6-BEB4-8E4F533F9B5A}" srcOrd="1" destOrd="0" presId="urn:microsoft.com/office/officeart/2005/8/layout/orgChart1"/>
    <dgm:cxn modelId="{920F0D7D-9634-4AB4-B5A9-78723E54E802}" type="presParOf" srcId="{8E663C21-950A-4EC8-8BA4-3FA0FC4B860F}" destId="{A1AF20B1-A75B-40B8-BD02-BA41B06A758D}" srcOrd="0" destOrd="0" presId="urn:microsoft.com/office/officeart/2005/8/layout/orgChart1"/>
    <dgm:cxn modelId="{F2FB4838-547C-4E55-BF9A-C63CD34A1F75}" type="presParOf" srcId="{A1AF20B1-A75B-40B8-BD02-BA41B06A758D}" destId="{D58523BF-319B-4D3F-8B12-206E21348DAE}" srcOrd="0" destOrd="0" presId="urn:microsoft.com/office/officeart/2005/8/layout/orgChart1"/>
    <dgm:cxn modelId="{0B3BC824-8461-4A65-8AB5-FD63A1AD75BE}" type="presParOf" srcId="{D58523BF-319B-4D3F-8B12-206E21348DAE}" destId="{39480B4B-3492-4B1C-929F-77D92311065A}" srcOrd="0" destOrd="0" presId="urn:microsoft.com/office/officeart/2005/8/layout/orgChart1"/>
    <dgm:cxn modelId="{68CCDFFC-C320-4405-8152-354A460D65BE}" type="presParOf" srcId="{D58523BF-319B-4D3F-8B12-206E21348DAE}" destId="{6B7B8F42-BEB1-4482-A5E3-164AC68265E7}" srcOrd="1" destOrd="0" presId="urn:microsoft.com/office/officeart/2005/8/layout/orgChart1"/>
    <dgm:cxn modelId="{DF9560C6-00D3-4F02-B59B-F01B6CE3F1F4}" type="presParOf" srcId="{A1AF20B1-A75B-40B8-BD02-BA41B06A758D}" destId="{7D49E7DB-E321-41A7-89D0-C21E1518683E}" srcOrd="1" destOrd="0" presId="urn:microsoft.com/office/officeart/2005/8/layout/orgChart1"/>
    <dgm:cxn modelId="{896064AF-3F5A-4E4A-AECD-183B3640A453}" type="presParOf" srcId="{7D49E7DB-E321-41A7-89D0-C21E1518683E}" destId="{D32A27CF-1143-4ABF-8239-A61B11008EB2}" srcOrd="0" destOrd="0" presId="urn:microsoft.com/office/officeart/2005/8/layout/orgChart1"/>
    <dgm:cxn modelId="{C8069192-6BB5-40EB-8FC2-0E0922BA789A}" type="presParOf" srcId="{7D49E7DB-E321-41A7-89D0-C21E1518683E}" destId="{E0B3252A-16C6-4566-9691-F7327FB2E7BB}" srcOrd="1" destOrd="0" presId="urn:microsoft.com/office/officeart/2005/8/layout/orgChart1"/>
    <dgm:cxn modelId="{6CC61756-D198-407B-83F5-73A79B12389C}" type="presParOf" srcId="{E0B3252A-16C6-4566-9691-F7327FB2E7BB}" destId="{9B17E16C-AA82-4563-ACF6-D665307F48AD}" srcOrd="0" destOrd="0" presId="urn:microsoft.com/office/officeart/2005/8/layout/orgChart1"/>
    <dgm:cxn modelId="{D1A0FCD0-2600-4B5A-9193-FEDF95B6F05F}" type="presParOf" srcId="{9B17E16C-AA82-4563-ACF6-D665307F48AD}" destId="{62AF5BC7-DAA6-4F48-9558-33C16430C5F1}" srcOrd="0" destOrd="0" presId="urn:microsoft.com/office/officeart/2005/8/layout/orgChart1"/>
    <dgm:cxn modelId="{ED38F156-FE92-424D-AF04-2EAB1B2D8A78}" type="presParOf" srcId="{9B17E16C-AA82-4563-ACF6-D665307F48AD}" destId="{22E4DCAD-8288-4FD6-BEB4-8E4F533F9B5A}" srcOrd="1" destOrd="0" presId="urn:microsoft.com/office/officeart/2005/8/layout/orgChart1"/>
    <dgm:cxn modelId="{54094A01-FF85-49BC-8A69-EBA9D16FE3C3}" type="presParOf" srcId="{E0B3252A-16C6-4566-9691-F7327FB2E7BB}" destId="{6278B87F-39ED-4A1D-ADFF-E2AA90C6129B}" srcOrd="1" destOrd="0" presId="urn:microsoft.com/office/officeart/2005/8/layout/orgChart1"/>
    <dgm:cxn modelId="{8716B0AB-4B2A-4BB5-BE81-D9A588C90036}" type="presParOf" srcId="{E0B3252A-16C6-4566-9691-F7327FB2E7BB}" destId="{9C58BA1E-BECF-4779-93C1-E17B63659283}" srcOrd="2" destOrd="0" presId="urn:microsoft.com/office/officeart/2005/8/layout/orgChart1"/>
    <dgm:cxn modelId="{A2AC8388-6934-4E31-AA38-72FF80D23011}" type="presParOf" srcId="{7D49E7DB-E321-41A7-89D0-C21E1518683E}" destId="{341E5CD2-CC72-4537-81FE-DD1399B110C0}" srcOrd="2" destOrd="0" presId="urn:microsoft.com/office/officeart/2005/8/layout/orgChart1"/>
    <dgm:cxn modelId="{9C09DCE4-5AD3-4B40-B5B7-7ACDCC8CD0B2}" type="presParOf" srcId="{7D49E7DB-E321-41A7-89D0-C21E1518683E}" destId="{354BC3C2-AB1B-46CE-ACEE-E32D4B1FF057}" srcOrd="3" destOrd="0" presId="urn:microsoft.com/office/officeart/2005/8/layout/orgChart1"/>
    <dgm:cxn modelId="{D2166140-D148-4F34-A0F9-0232D7068760}" type="presParOf" srcId="{354BC3C2-AB1B-46CE-ACEE-E32D4B1FF057}" destId="{5CC47FFF-B76F-4667-AE8A-8BE25E55D34B}" srcOrd="0" destOrd="0" presId="urn:microsoft.com/office/officeart/2005/8/layout/orgChart1"/>
    <dgm:cxn modelId="{63EE74B6-3ABD-4064-89F6-EE04BA89601C}" type="presParOf" srcId="{5CC47FFF-B76F-4667-AE8A-8BE25E55D34B}" destId="{B00E11FE-6AFD-418D-AC00-8DF01F50EAB4}" srcOrd="0" destOrd="0" presId="urn:microsoft.com/office/officeart/2005/8/layout/orgChart1"/>
    <dgm:cxn modelId="{74694113-2EE1-4C9C-91BA-F830030B06D2}" type="presParOf" srcId="{5CC47FFF-B76F-4667-AE8A-8BE25E55D34B}" destId="{2B745F55-5BBE-4A06-B826-A5FFAF909C55}" srcOrd="1" destOrd="0" presId="urn:microsoft.com/office/officeart/2005/8/layout/orgChart1"/>
    <dgm:cxn modelId="{AB68F1FB-7532-427D-BBF0-085D30929480}" type="presParOf" srcId="{354BC3C2-AB1B-46CE-ACEE-E32D4B1FF057}" destId="{BF6F18F6-574B-470F-A5E6-026E5B525D7E}" srcOrd="1" destOrd="0" presId="urn:microsoft.com/office/officeart/2005/8/layout/orgChart1"/>
    <dgm:cxn modelId="{329772B2-BB17-4736-BF15-D4B183C2400D}" type="presParOf" srcId="{354BC3C2-AB1B-46CE-ACEE-E32D4B1FF057}" destId="{D9FF8A0D-7429-4CE5-A94E-D3316D37BB71}" srcOrd="2" destOrd="0" presId="urn:microsoft.com/office/officeart/2005/8/layout/orgChart1"/>
    <dgm:cxn modelId="{B1A9232A-A27A-4BBB-AD75-E12941B471BA}" type="presParOf" srcId="{7D49E7DB-E321-41A7-89D0-C21E1518683E}" destId="{AAEC719E-9E2F-4F60-8FDA-B0869DA61DD3}" srcOrd="4" destOrd="0" presId="urn:microsoft.com/office/officeart/2005/8/layout/orgChart1"/>
    <dgm:cxn modelId="{9A7AC74D-F271-4177-B7D2-461918009D66}" type="presParOf" srcId="{7D49E7DB-E321-41A7-89D0-C21E1518683E}" destId="{CBF47390-09DB-4741-A9DD-D82EA014B539}" srcOrd="5" destOrd="0" presId="urn:microsoft.com/office/officeart/2005/8/layout/orgChart1"/>
    <dgm:cxn modelId="{DE826B34-2CEA-4B87-8B8F-9BFEC54FC101}" type="presParOf" srcId="{CBF47390-09DB-4741-A9DD-D82EA014B539}" destId="{A9EC3C79-9E28-434A-9E6E-912567EA3D63}" srcOrd="0" destOrd="0" presId="urn:microsoft.com/office/officeart/2005/8/layout/orgChart1"/>
    <dgm:cxn modelId="{DB95B77B-0153-43D4-B408-B4FF9A1D35BC}" type="presParOf" srcId="{A9EC3C79-9E28-434A-9E6E-912567EA3D63}" destId="{7A30BBA1-CE1C-47C9-AE91-5BC94DD1D5AC}" srcOrd="0" destOrd="0" presId="urn:microsoft.com/office/officeart/2005/8/layout/orgChart1"/>
    <dgm:cxn modelId="{8BD7B31B-C6D5-43B8-8EC8-5685696DD45C}" type="presParOf" srcId="{A9EC3C79-9E28-434A-9E6E-912567EA3D63}" destId="{F6A722BA-2E0A-4980-B603-918D1E36CAE7}" srcOrd="1" destOrd="0" presId="urn:microsoft.com/office/officeart/2005/8/layout/orgChart1"/>
    <dgm:cxn modelId="{320754E0-5A9A-4A9F-969F-1B2C53B77CD5}" type="presParOf" srcId="{CBF47390-09DB-4741-A9DD-D82EA014B539}" destId="{67BB1706-28C8-4E0F-A8BE-82C55B4C801A}" srcOrd="1" destOrd="0" presId="urn:microsoft.com/office/officeart/2005/8/layout/orgChart1"/>
    <dgm:cxn modelId="{E5119F4A-073F-4C41-B1F7-7048D30DA4F0}" type="presParOf" srcId="{CBF47390-09DB-4741-A9DD-D82EA014B539}" destId="{4A3B6BB5-4D5E-484B-8CE2-395E34554041}" srcOrd="2" destOrd="0" presId="urn:microsoft.com/office/officeart/2005/8/layout/orgChart1"/>
    <dgm:cxn modelId="{2442FA38-1E45-4A02-B107-EA4E265BC9E1}" type="presParOf" srcId="{A1AF20B1-A75B-40B8-BD02-BA41B06A758D}" destId="{7C89F904-D2A6-4890-89FB-42EEFD42757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EC719E-9E2F-4F60-8FDA-B0869DA61DD3}">
      <dsp:nvSpPr>
        <dsp:cNvPr id="0" name=""/>
        <dsp:cNvSpPr/>
      </dsp:nvSpPr>
      <dsp:spPr>
        <a:xfrm>
          <a:off x="3762327" y="1035983"/>
          <a:ext cx="2516652" cy="435777"/>
        </a:xfrm>
        <a:custGeom>
          <a:avLst/>
          <a:gdLst/>
          <a:ahLst/>
          <a:cxnLst/>
          <a:rect l="0" t="0" r="0" b="0"/>
          <a:pathLst>
            <a:path>
              <a:moveTo>
                <a:pt x="0" y="0"/>
              </a:moveTo>
              <a:lnTo>
                <a:pt x="0" y="218221"/>
              </a:lnTo>
              <a:lnTo>
                <a:pt x="2516652" y="218221"/>
              </a:lnTo>
              <a:lnTo>
                <a:pt x="2516652" y="435777"/>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41E5CD2-CC72-4537-81FE-DD1399B110C0}">
      <dsp:nvSpPr>
        <dsp:cNvPr id="0" name=""/>
        <dsp:cNvSpPr/>
      </dsp:nvSpPr>
      <dsp:spPr>
        <a:xfrm>
          <a:off x="3716607" y="1035983"/>
          <a:ext cx="91440" cy="435777"/>
        </a:xfrm>
        <a:custGeom>
          <a:avLst/>
          <a:gdLst/>
          <a:ahLst/>
          <a:cxnLst/>
          <a:rect l="0" t="0" r="0" b="0"/>
          <a:pathLst>
            <a:path>
              <a:moveTo>
                <a:pt x="45720" y="0"/>
              </a:moveTo>
              <a:lnTo>
                <a:pt x="45720" y="218221"/>
              </a:lnTo>
              <a:lnTo>
                <a:pt x="55292" y="218221"/>
              </a:lnTo>
              <a:lnTo>
                <a:pt x="55292" y="435777"/>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2A27CF-1143-4ABF-8239-A61B11008EB2}">
      <dsp:nvSpPr>
        <dsp:cNvPr id="0" name=""/>
        <dsp:cNvSpPr/>
      </dsp:nvSpPr>
      <dsp:spPr>
        <a:xfrm>
          <a:off x="1264820" y="1035983"/>
          <a:ext cx="2497507" cy="435777"/>
        </a:xfrm>
        <a:custGeom>
          <a:avLst/>
          <a:gdLst/>
          <a:ahLst/>
          <a:cxnLst/>
          <a:rect l="0" t="0" r="0" b="0"/>
          <a:pathLst>
            <a:path>
              <a:moveTo>
                <a:pt x="2497507" y="0"/>
              </a:moveTo>
              <a:lnTo>
                <a:pt x="2497507" y="218221"/>
              </a:lnTo>
              <a:lnTo>
                <a:pt x="0" y="218221"/>
              </a:lnTo>
              <a:lnTo>
                <a:pt x="0" y="435777"/>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480B4B-3492-4B1C-929F-77D92311065A}">
      <dsp:nvSpPr>
        <dsp:cNvPr id="0" name=""/>
        <dsp:cNvSpPr/>
      </dsp:nvSpPr>
      <dsp:spPr>
        <a:xfrm>
          <a:off x="2726344" y="0"/>
          <a:ext cx="2071966" cy="1035983"/>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US" sz="2900" kern="1200">
              <a:latin typeface="Bahnschrift" panose="020B0502040204020203" pitchFamily="34" charset="0"/>
            </a:rPr>
            <a:t>Land Tenure in Fiji</a:t>
          </a:r>
          <a:endParaRPr lang="x-none" sz="2900" kern="1200">
            <a:latin typeface="Bahnschrift" panose="020B0502040204020203" pitchFamily="34" charset="0"/>
          </a:endParaRPr>
        </a:p>
      </dsp:txBody>
      <dsp:txXfrm>
        <a:off x="2726344" y="0"/>
        <a:ext cx="2071966" cy="1035983"/>
      </dsp:txXfrm>
    </dsp:sp>
    <dsp:sp modelId="{62AF5BC7-DAA6-4F48-9558-33C16430C5F1}">
      <dsp:nvSpPr>
        <dsp:cNvPr id="0" name=""/>
        <dsp:cNvSpPr/>
      </dsp:nvSpPr>
      <dsp:spPr>
        <a:xfrm>
          <a:off x="228837" y="1471760"/>
          <a:ext cx="2071966" cy="1035983"/>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a:latin typeface="Bahnschrift" panose="020B0502040204020203" pitchFamily="34" charset="0"/>
            </a:rPr>
            <a:t>Freehold</a:t>
          </a:r>
        </a:p>
        <a:p>
          <a:pPr marL="0" lvl="0" indent="0" algn="ctr" defTabSz="1244600">
            <a:lnSpc>
              <a:spcPct val="90000"/>
            </a:lnSpc>
            <a:spcBef>
              <a:spcPct val="0"/>
            </a:spcBef>
            <a:spcAft>
              <a:spcPct val="35000"/>
            </a:spcAft>
            <a:buNone/>
          </a:pPr>
          <a:r>
            <a:rPr lang="en-US" sz="1800" kern="1200" err="1">
              <a:latin typeface="Bahnschrift" panose="020B0502040204020203" pitchFamily="34" charset="0"/>
            </a:rPr>
            <a:t>Approx</a:t>
          </a:r>
          <a:r>
            <a:rPr lang="en-US" sz="1800" kern="1200">
              <a:latin typeface="Bahnschrift" panose="020B0502040204020203" pitchFamily="34" charset="0"/>
            </a:rPr>
            <a:t> 6% </a:t>
          </a:r>
          <a:endParaRPr lang="x-none" sz="1800" kern="1200">
            <a:latin typeface="Bahnschrift" panose="020B0502040204020203" pitchFamily="34" charset="0"/>
          </a:endParaRPr>
        </a:p>
      </dsp:txBody>
      <dsp:txXfrm>
        <a:off x="228837" y="1471760"/>
        <a:ext cx="2071966" cy="1035983"/>
      </dsp:txXfrm>
    </dsp:sp>
    <dsp:sp modelId="{B00E11FE-6AFD-418D-AC00-8DF01F50EAB4}">
      <dsp:nvSpPr>
        <dsp:cNvPr id="0" name=""/>
        <dsp:cNvSpPr/>
      </dsp:nvSpPr>
      <dsp:spPr>
        <a:xfrm>
          <a:off x="2735916" y="1471760"/>
          <a:ext cx="2071966" cy="1035983"/>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err="1">
              <a:latin typeface="Bahnschrift" panose="020B0502040204020203" pitchFamily="34" charset="0"/>
            </a:rPr>
            <a:t>iTaukei</a:t>
          </a:r>
          <a:r>
            <a:rPr lang="en-US" sz="2800" kern="1200">
              <a:latin typeface="Bahnschrift" panose="020B0502040204020203" pitchFamily="34" charset="0"/>
            </a:rPr>
            <a:t> Land</a:t>
          </a:r>
        </a:p>
        <a:p>
          <a:pPr marL="0" lvl="0" indent="0" algn="ctr" defTabSz="1244600">
            <a:lnSpc>
              <a:spcPct val="90000"/>
            </a:lnSpc>
            <a:spcBef>
              <a:spcPct val="0"/>
            </a:spcBef>
            <a:spcAft>
              <a:spcPct val="35000"/>
            </a:spcAft>
            <a:buNone/>
          </a:pPr>
          <a:r>
            <a:rPr lang="en-US" sz="1800" kern="1200" err="1">
              <a:latin typeface="Bahnschrift" panose="020B0502040204020203" pitchFamily="34" charset="0"/>
            </a:rPr>
            <a:t>Approx</a:t>
          </a:r>
          <a:r>
            <a:rPr lang="en-US" sz="1800" kern="1200">
              <a:latin typeface="Bahnschrift" panose="020B0502040204020203" pitchFamily="34" charset="0"/>
            </a:rPr>
            <a:t> 90%</a:t>
          </a:r>
          <a:endParaRPr lang="x-none" sz="1800" kern="1200">
            <a:latin typeface="Bahnschrift" panose="020B0502040204020203" pitchFamily="34" charset="0"/>
          </a:endParaRPr>
        </a:p>
      </dsp:txBody>
      <dsp:txXfrm>
        <a:off x="2735916" y="1471760"/>
        <a:ext cx="2071966" cy="1035983"/>
      </dsp:txXfrm>
    </dsp:sp>
    <dsp:sp modelId="{7A30BBA1-CE1C-47C9-AE91-5BC94DD1D5AC}">
      <dsp:nvSpPr>
        <dsp:cNvPr id="0" name=""/>
        <dsp:cNvSpPr/>
      </dsp:nvSpPr>
      <dsp:spPr>
        <a:xfrm>
          <a:off x="5242996" y="1471760"/>
          <a:ext cx="2071966" cy="1035983"/>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a:latin typeface="Bahnschrift" panose="020B0502040204020203" pitchFamily="34" charset="0"/>
            </a:rPr>
            <a:t>State Land</a:t>
          </a:r>
        </a:p>
        <a:p>
          <a:pPr marL="0" lvl="0" indent="0" algn="ctr" defTabSz="1244600">
            <a:lnSpc>
              <a:spcPct val="90000"/>
            </a:lnSpc>
            <a:spcBef>
              <a:spcPct val="0"/>
            </a:spcBef>
            <a:spcAft>
              <a:spcPct val="35000"/>
            </a:spcAft>
            <a:buNone/>
          </a:pPr>
          <a:r>
            <a:rPr lang="en-US" sz="1800" kern="1200" err="1">
              <a:latin typeface="Bahnschrift" panose="020B0502040204020203" pitchFamily="34" charset="0"/>
            </a:rPr>
            <a:t>Approx</a:t>
          </a:r>
          <a:r>
            <a:rPr lang="en-US" sz="1800" kern="1200">
              <a:latin typeface="Bahnschrift" panose="020B0502040204020203" pitchFamily="34" charset="0"/>
            </a:rPr>
            <a:t> 4%</a:t>
          </a:r>
          <a:endParaRPr lang="x-none" sz="1800" kern="1200">
            <a:latin typeface="Bahnschrift" panose="020B0502040204020203" pitchFamily="34" charset="0"/>
          </a:endParaRPr>
        </a:p>
      </dsp:txBody>
      <dsp:txXfrm>
        <a:off x="5242996" y="1471760"/>
        <a:ext cx="2071966" cy="103598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A65B9AE5-DDFF-43C7-94DF-C02DC4E465EA}" type="datetimeFigureOut">
              <a:rPr lang="en-US"/>
              <a:pPr>
                <a:defRPr/>
              </a:pPr>
              <a:t>03/07/2025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1526C5A-FFC0-49BA-B942-CA7181C6C987}" type="slidenum">
              <a:rPr lang="en-US"/>
              <a:pPr>
                <a:defRPr/>
              </a:pPr>
              <a:t>‹#›</a:t>
            </a:fld>
            <a:endParaRPr lang="en-US"/>
          </a:p>
        </p:txBody>
      </p:sp>
    </p:spTree>
    <p:extLst>
      <p:ext uri="{BB962C8B-B14F-4D97-AF65-F5344CB8AC3E}">
        <p14:creationId xmlns:p14="http://schemas.microsoft.com/office/powerpoint/2010/main" val="25300918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057045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68948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0513" y="908050"/>
            <a:ext cx="2057400" cy="54737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68313" y="908050"/>
            <a:ext cx="6019800" cy="5473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84553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8A87A34-81AB-432B-8DAE-1953F412C126}" type="datetimeFigureOut">
              <a:rPr lang="en-US" smtClean="0"/>
              <a:t>03/07/2025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9004102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smtClean="0"/>
              <a:t>03/07/2025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776222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03/07/2025</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6389331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8A87A34-81AB-432B-8DAE-1953F412C126}" type="datetimeFigureOut">
              <a:rPr lang="en-US" smtClean="0"/>
              <a:t>03/07/2025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912641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8A87A34-81AB-432B-8DAE-1953F412C126}" type="datetimeFigureOut">
              <a:rPr lang="en-US" smtClean="0"/>
              <a:t>03/07/2025</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5282537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48A87A34-81AB-432B-8DAE-1953F412C126}" type="datetimeFigureOut">
              <a:rPr lang="en-US" smtClean="0"/>
              <a:t>03/07/2025</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5024539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03/07/2025</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8065712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03/07/2025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445787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002111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03/07/2025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8584416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CAB497-188F-4C52-8EB5-6F25111FB5D3}" type="datetimeFigureOut">
              <a:rPr lang="en-US" smtClean="0"/>
              <a:t>03/07/2025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011346497"/>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CAB497-188F-4C52-8EB5-6F25111FB5D3}" type="datetimeFigureOut">
              <a:rPr lang="en-US" smtClean="0"/>
              <a:t>03/07/2025</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FAB73BC-B049-4115-A692-8D63A059BFB8}" type="slidenum">
              <a:rPr lang="en-US" smtClean="0"/>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1917167956"/>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0FCAB497-188F-4C52-8EB5-6F25111FB5D3}" type="datetimeFigureOut">
              <a:rPr lang="en-US" smtClean="0"/>
              <a:t>03/07/2025</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593282752"/>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0FCAB497-188F-4C52-8EB5-6F25111FB5D3}" type="datetimeFigureOut">
              <a:rPr lang="en-US" smtClean="0"/>
              <a:t>03/07/2025</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2649844881"/>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0FCAB497-188F-4C52-8EB5-6F25111FB5D3}" type="datetimeFigureOut">
              <a:rPr lang="en-US" smtClean="0"/>
              <a:t>03/07/2025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023824501"/>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smtClean="0"/>
              <a:t>03/07/2025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8173906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smtClean="0"/>
              <a:t>03/07/2025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3280145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777129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68313" y="1916113"/>
            <a:ext cx="4038600" cy="4465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9313" y="1916113"/>
            <a:ext cx="4038600" cy="4465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32446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7500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675703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97128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35776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57137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944C7CE-8981-4230-B9DB-0E5B6270E50D}"/>
              </a:ext>
            </a:extLst>
          </p:cNvPr>
          <p:cNvSpPr>
            <a:spLocks noGrp="1" noChangeArrowheads="1"/>
          </p:cNvSpPr>
          <p:nvPr>
            <p:ph type="title"/>
          </p:nvPr>
        </p:nvSpPr>
        <p:spPr bwMode="auto">
          <a:xfrm>
            <a:off x="468313" y="908050"/>
            <a:ext cx="648017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2B4A5EE-0D36-4116-AE0D-35F2B28D2664}"/>
              </a:ext>
            </a:extLst>
          </p:cNvPr>
          <p:cNvSpPr>
            <a:spLocks noGrp="1" noChangeArrowheads="1"/>
          </p:cNvSpPr>
          <p:nvPr>
            <p:ph type="body" idx="1"/>
          </p:nvPr>
        </p:nvSpPr>
        <p:spPr bwMode="auto">
          <a:xfrm>
            <a:off x="468313" y="1916113"/>
            <a:ext cx="8229600" cy="446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1476397432"/>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Lst>
  <p:hf hdr="0" ftr="0" dt="0"/>
  <p:txStyles>
    <p:titleStyle>
      <a:lvl1pPr algn="l" rtl="0" eaLnBrk="1" fontAlgn="base" hangingPunct="1">
        <a:spcBef>
          <a:spcPct val="0"/>
        </a:spcBef>
        <a:spcAft>
          <a:spcPct val="0"/>
        </a:spcAft>
        <a:defRPr sz="3600">
          <a:solidFill>
            <a:schemeClr val="bg1"/>
          </a:solidFill>
          <a:latin typeface="+mj-lt"/>
          <a:ea typeface="+mj-ea"/>
          <a:cs typeface="+mj-cs"/>
        </a:defRPr>
      </a:lvl1pPr>
      <a:lvl2pPr algn="l" rtl="0" eaLnBrk="1" fontAlgn="base" hangingPunct="1">
        <a:spcBef>
          <a:spcPct val="0"/>
        </a:spcBef>
        <a:spcAft>
          <a:spcPct val="0"/>
        </a:spcAft>
        <a:defRPr sz="3600">
          <a:solidFill>
            <a:schemeClr val="bg1"/>
          </a:solidFill>
          <a:latin typeface="Arial" charset="0"/>
        </a:defRPr>
      </a:lvl2pPr>
      <a:lvl3pPr algn="l" rtl="0" eaLnBrk="1" fontAlgn="base" hangingPunct="1">
        <a:spcBef>
          <a:spcPct val="0"/>
        </a:spcBef>
        <a:spcAft>
          <a:spcPct val="0"/>
        </a:spcAft>
        <a:defRPr sz="3600">
          <a:solidFill>
            <a:schemeClr val="bg1"/>
          </a:solidFill>
          <a:latin typeface="Arial" charset="0"/>
        </a:defRPr>
      </a:lvl3pPr>
      <a:lvl4pPr algn="l" rtl="0" eaLnBrk="1" fontAlgn="base" hangingPunct="1">
        <a:spcBef>
          <a:spcPct val="0"/>
        </a:spcBef>
        <a:spcAft>
          <a:spcPct val="0"/>
        </a:spcAft>
        <a:defRPr sz="3600">
          <a:solidFill>
            <a:schemeClr val="bg1"/>
          </a:solidFill>
          <a:latin typeface="Arial" charset="0"/>
        </a:defRPr>
      </a:lvl4pPr>
      <a:lvl5pPr algn="l" rtl="0" eaLnBrk="1" fontAlgn="base" hangingPunct="1">
        <a:spcBef>
          <a:spcPct val="0"/>
        </a:spcBef>
        <a:spcAft>
          <a:spcPct val="0"/>
        </a:spcAft>
        <a:defRPr sz="3600">
          <a:solidFill>
            <a:schemeClr val="bg1"/>
          </a:solidFill>
          <a:latin typeface="Arial" charset="0"/>
        </a:defRPr>
      </a:lvl5pPr>
      <a:lvl6pPr marL="457200" algn="l" rtl="0" eaLnBrk="1" fontAlgn="base" hangingPunct="1">
        <a:spcBef>
          <a:spcPct val="0"/>
        </a:spcBef>
        <a:spcAft>
          <a:spcPct val="0"/>
        </a:spcAft>
        <a:defRPr sz="3600">
          <a:solidFill>
            <a:schemeClr val="bg1"/>
          </a:solidFill>
          <a:latin typeface="Arial" charset="0"/>
        </a:defRPr>
      </a:lvl6pPr>
      <a:lvl7pPr marL="914400" algn="l" rtl="0" eaLnBrk="1" fontAlgn="base" hangingPunct="1">
        <a:spcBef>
          <a:spcPct val="0"/>
        </a:spcBef>
        <a:spcAft>
          <a:spcPct val="0"/>
        </a:spcAft>
        <a:defRPr sz="3600">
          <a:solidFill>
            <a:schemeClr val="bg1"/>
          </a:solidFill>
          <a:latin typeface="Arial" charset="0"/>
        </a:defRPr>
      </a:lvl7pPr>
      <a:lvl8pPr marL="1371600" algn="l" rtl="0" eaLnBrk="1" fontAlgn="base" hangingPunct="1">
        <a:spcBef>
          <a:spcPct val="0"/>
        </a:spcBef>
        <a:spcAft>
          <a:spcPct val="0"/>
        </a:spcAft>
        <a:defRPr sz="3600">
          <a:solidFill>
            <a:schemeClr val="bg1"/>
          </a:solidFill>
          <a:latin typeface="Arial" charset="0"/>
        </a:defRPr>
      </a:lvl8pPr>
      <a:lvl9pPr marL="1828800" algn="l" rtl="0" eaLnBrk="1" fontAlgn="base" hangingPunct="1">
        <a:spcBef>
          <a:spcPct val="0"/>
        </a:spcBef>
        <a:spcAft>
          <a:spcPct val="0"/>
        </a:spcAft>
        <a:defRPr sz="3600">
          <a:solidFill>
            <a:schemeClr val="bg1"/>
          </a:solidFill>
          <a:latin typeface="Arial"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4D9FFFB4-400D-1240-AB24-6F86C96D4DFB}" type="datetimeFigureOut">
              <a:rPr lang="en-US" dirty="0"/>
              <a:t>03/07/2025</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a:p>
        </p:txBody>
      </p:sp>
    </p:spTree>
    <p:extLst>
      <p:ext uri="{BB962C8B-B14F-4D97-AF65-F5344CB8AC3E}">
        <p14:creationId xmlns:p14="http://schemas.microsoft.com/office/powerpoint/2010/main" val="3423568122"/>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 id="2147483900" r:id="rId12"/>
    <p:sldLayoutId id="2147483901" r:id="rId13"/>
    <p:sldLayoutId id="2147483902" r:id="rId14"/>
    <p:sldLayoutId id="2147483903" r:id="rId15"/>
    <p:sldLayoutId id="2147483904"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hyperlink" Target="https://tltb.com.fj/" TargetMode="Externa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52400" y="1524000"/>
            <a:ext cx="8458200" cy="2286000"/>
          </a:xfrm>
        </p:spPr>
        <p:txBody>
          <a:bodyPr>
            <a:noAutofit/>
          </a:bodyPr>
          <a:lstStyle/>
          <a:p>
            <a:pPr>
              <a:defRPr/>
            </a:pPr>
            <a:br>
              <a:rPr lang="en-US" sz="4000" b="1">
                <a:solidFill>
                  <a:schemeClr val="tx1"/>
                </a:solidFill>
              </a:rPr>
            </a:br>
            <a:br>
              <a:rPr lang="en-US" sz="4000"/>
            </a:br>
            <a:br>
              <a:rPr lang="en-US" sz="4000"/>
            </a:br>
            <a:br>
              <a:rPr lang="en-US" sz="4000"/>
            </a:br>
            <a:r>
              <a:rPr lang="en-US" sz="4000">
                <a:latin typeface="Bahnschrift" panose="020B0502040204020203" pitchFamily="34" charset="0"/>
              </a:rPr>
              <a:t>integrating considerations from Fijian land legislation into carbon markets development</a:t>
            </a:r>
            <a:endParaRPr lang="en-US" sz="4000" b="1">
              <a:solidFill>
                <a:schemeClr val="tx1"/>
              </a:solidFill>
              <a:latin typeface="Bahnschrift" panose="020B0502040204020203" pitchFamily="34" charset="0"/>
            </a:endParaRPr>
          </a:p>
        </p:txBody>
      </p:sp>
      <p:sp>
        <p:nvSpPr>
          <p:cNvPr id="2" name="Rectangle 1"/>
          <p:cNvSpPr/>
          <p:nvPr/>
        </p:nvSpPr>
        <p:spPr>
          <a:xfrm>
            <a:off x="3259478" y="5239187"/>
            <a:ext cx="5710131" cy="1169551"/>
          </a:xfrm>
          <a:prstGeom prst="rect">
            <a:avLst/>
          </a:prstGeom>
        </p:spPr>
        <p:txBody>
          <a:bodyPr wrap="square">
            <a:spAutoFit/>
          </a:bodyPr>
          <a:lstStyle/>
          <a:p>
            <a:r>
              <a:rPr lang="en-US" sz="1400"/>
              <a:t>Carbon markets webinar series</a:t>
            </a:r>
          </a:p>
          <a:p>
            <a:r>
              <a:rPr lang="en-US" sz="1400"/>
              <a:t>Second Workshop: Strengthening Legal Frameworks for Equitable and Sustainable Carbon Credit Implementation. </a:t>
            </a:r>
          </a:p>
          <a:p>
            <a:r>
              <a:rPr lang="en-US" sz="1400"/>
              <a:t>03 July, 2025</a:t>
            </a:r>
            <a:br>
              <a:rPr lang="en-US" sz="1400"/>
            </a:br>
            <a:endParaRPr lang="en-US" sz="1400"/>
          </a:p>
        </p:txBody>
      </p:sp>
    </p:spTree>
    <p:extLst>
      <p:ext uri="{BB962C8B-B14F-4D97-AF65-F5344CB8AC3E}">
        <p14:creationId xmlns:p14="http://schemas.microsoft.com/office/powerpoint/2010/main" val="1076755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6589199" cy="1280890"/>
          </a:xfrm>
        </p:spPr>
        <p:txBody>
          <a:bodyPr/>
          <a:lstStyle/>
          <a:p>
            <a:r>
              <a:rPr lang="en-US" err="1">
                <a:latin typeface="Bahnschrift" panose="020B0502040204020203" pitchFamily="34" charset="0"/>
              </a:rPr>
              <a:t>iTaukei</a:t>
            </a:r>
            <a:r>
              <a:rPr lang="en-US">
                <a:latin typeface="Bahnschrift" panose="020B0502040204020203" pitchFamily="34" charset="0"/>
              </a:rPr>
              <a:t> Land</a:t>
            </a:r>
          </a:p>
        </p:txBody>
      </p:sp>
      <p:sp>
        <p:nvSpPr>
          <p:cNvPr id="3" name="Content Placeholder 2"/>
          <p:cNvSpPr>
            <a:spLocks noGrp="1"/>
          </p:cNvSpPr>
          <p:nvPr>
            <p:ph idx="1"/>
          </p:nvPr>
        </p:nvSpPr>
        <p:spPr>
          <a:xfrm>
            <a:off x="1143000" y="1524000"/>
            <a:ext cx="7315200" cy="4876800"/>
          </a:xfrm>
        </p:spPr>
        <p:txBody>
          <a:bodyPr>
            <a:normAutofit/>
          </a:bodyPr>
          <a:lstStyle/>
          <a:p>
            <a:pPr algn="just"/>
            <a:r>
              <a:rPr lang="en-US" err="1">
                <a:latin typeface="Bahnschrift" panose="020B0502040204020203" pitchFamily="34" charset="0"/>
              </a:rPr>
              <a:t>iTLTB</a:t>
            </a:r>
            <a:r>
              <a:rPr lang="en-US">
                <a:latin typeface="Bahnschrift" panose="020B0502040204020203" pitchFamily="34" charset="0"/>
              </a:rPr>
              <a:t> being the legal trustee on behalf of all indigenous land owning units becomes the lessor for any </a:t>
            </a:r>
            <a:r>
              <a:rPr lang="en-US" err="1">
                <a:latin typeface="Bahnschrift" panose="020B0502040204020203" pitchFamily="34" charset="0"/>
              </a:rPr>
              <a:t>iTaukei</a:t>
            </a:r>
            <a:r>
              <a:rPr lang="en-US">
                <a:latin typeface="Bahnschrift" panose="020B0502040204020203" pitchFamily="34" charset="0"/>
              </a:rPr>
              <a:t> land that is leased. </a:t>
            </a:r>
          </a:p>
          <a:p>
            <a:pPr algn="just"/>
            <a:r>
              <a:rPr lang="en-US" err="1">
                <a:latin typeface="Bahnschrift" panose="020B0502040204020203" pitchFamily="34" charset="0"/>
              </a:rPr>
              <a:t>iTLTB</a:t>
            </a:r>
            <a:r>
              <a:rPr lang="en-US">
                <a:latin typeface="Bahnschrift" panose="020B0502040204020203" pitchFamily="34" charset="0"/>
              </a:rPr>
              <a:t> administers:</a:t>
            </a:r>
          </a:p>
          <a:p>
            <a:pPr algn="just">
              <a:buFontTx/>
              <a:buChar char="-"/>
            </a:pPr>
            <a:r>
              <a:rPr lang="en-US">
                <a:latin typeface="Bahnschrift" panose="020B0502040204020203" pitchFamily="34" charset="0"/>
              </a:rPr>
              <a:t>The manner in which </a:t>
            </a:r>
            <a:r>
              <a:rPr lang="en-US" err="1">
                <a:latin typeface="Bahnschrift" panose="020B0502040204020203" pitchFamily="34" charset="0"/>
              </a:rPr>
              <a:t>iTaukei</a:t>
            </a:r>
            <a:r>
              <a:rPr lang="en-US">
                <a:latin typeface="Bahnschrift" panose="020B0502040204020203" pitchFamily="34" charset="0"/>
              </a:rPr>
              <a:t> land is leased, license, or utilized;</a:t>
            </a:r>
          </a:p>
          <a:p>
            <a:pPr algn="just">
              <a:buFontTx/>
              <a:buChar char="-"/>
            </a:pPr>
            <a:r>
              <a:rPr lang="en-US">
                <a:latin typeface="Bahnschrift" panose="020B0502040204020203" pitchFamily="34" charset="0"/>
              </a:rPr>
              <a:t>Takes the necessary steps working with the Ministry of </a:t>
            </a:r>
            <a:r>
              <a:rPr lang="en-US" err="1">
                <a:latin typeface="Bahnschrift" panose="020B0502040204020203" pitchFamily="34" charset="0"/>
              </a:rPr>
              <a:t>iTaukei</a:t>
            </a:r>
            <a:r>
              <a:rPr lang="en-US">
                <a:latin typeface="Bahnschrift" panose="020B0502040204020203" pitchFamily="34" charset="0"/>
              </a:rPr>
              <a:t> Affairs and </a:t>
            </a:r>
            <a:r>
              <a:rPr lang="en-US" err="1">
                <a:latin typeface="Bahnschrift" panose="020B0502040204020203" pitchFamily="34" charset="0"/>
              </a:rPr>
              <a:t>iTaukei</a:t>
            </a:r>
            <a:r>
              <a:rPr lang="en-US">
                <a:latin typeface="Bahnschrift" panose="020B0502040204020203" pitchFamily="34" charset="0"/>
              </a:rPr>
              <a:t> Land and Fisheries Commission to identify the correct land owning unit that owns the </a:t>
            </a:r>
            <a:r>
              <a:rPr lang="en-US" err="1">
                <a:latin typeface="Bahnschrift" panose="020B0502040204020203" pitchFamily="34" charset="0"/>
              </a:rPr>
              <a:t>iTaukei</a:t>
            </a:r>
            <a:r>
              <a:rPr lang="en-US">
                <a:latin typeface="Bahnschrift" panose="020B0502040204020203" pitchFamily="34" charset="0"/>
              </a:rPr>
              <a:t> land that is required to be utilized;</a:t>
            </a:r>
          </a:p>
          <a:p>
            <a:pPr algn="just">
              <a:buFontTx/>
              <a:buChar char="-"/>
            </a:pPr>
            <a:r>
              <a:rPr lang="en-US">
                <a:latin typeface="Bahnschrift" panose="020B0502040204020203" pitchFamily="34" charset="0"/>
              </a:rPr>
              <a:t>Takes the necessary steps to consult the land owning unit to obtain the necessary consent (60% of adults) for the utilization of their land; </a:t>
            </a:r>
          </a:p>
        </p:txBody>
      </p:sp>
    </p:spTree>
    <p:extLst>
      <p:ext uri="{BB962C8B-B14F-4D97-AF65-F5344CB8AC3E}">
        <p14:creationId xmlns:p14="http://schemas.microsoft.com/office/powerpoint/2010/main" val="2677337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6209" y="685800"/>
            <a:ext cx="6589199" cy="1280890"/>
          </a:xfrm>
        </p:spPr>
        <p:txBody>
          <a:bodyPr/>
          <a:lstStyle/>
          <a:p>
            <a:r>
              <a:rPr lang="en-US" err="1">
                <a:latin typeface="Bahnschrift" panose="020B0502040204020203" pitchFamily="34" charset="0"/>
              </a:rPr>
              <a:t>iTaukei</a:t>
            </a:r>
            <a:r>
              <a:rPr lang="en-US">
                <a:latin typeface="Bahnschrift" panose="020B0502040204020203" pitchFamily="34" charset="0"/>
              </a:rPr>
              <a:t> Land</a:t>
            </a:r>
            <a:endParaRPr lang="en-US"/>
          </a:p>
        </p:txBody>
      </p:sp>
      <p:sp>
        <p:nvSpPr>
          <p:cNvPr id="3" name="Content Placeholder 2"/>
          <p:cNvSpPr>
            <a:spLocks noGrp="1"/>
          </p:cNvSpPr>
          <p:nvPr>
            <p:ph idx="1"/>
          </p:nvPr>
        </p:nvSpPr>
        <p:spPr>
          <a:xfrm>
            <a:off x="1219200" y="1524000"/>
            <a:ext cx="6934200" cy="4495800"/>
          </a:xfrm>
        </p:spPr>
        <p:txBody>
          <a:bodyPr>
            <a:normAutofit fontScale="92500" lnSpcReduction="10000"/>
          </a:bodyPr>
          <a:lstStyle/>
          <a:p>
            <a:pPr algn="just">
              <a:buFontTx/>
              <a:buChar char="-"/>
            </a:pPr>
            <a:r>
              <a:rPr lang="en-US">
                <a:latin typeface="Bahnschrift" panose="020B0502040204020203" pitchFamily="34" charset="0"/>
              </a:rPr>
              <a:t>Negotiates on behalf of the land owning unit the conditions of leasing and compensation to be paid to the land owners for the utilization of their land; </a:t>
            </a:r>
          </a:p>
          <a:p>
            <a:pPr algn="just">
              <a:buFontTx/>
              <a:buChar char="-"/>
            </a:pPr>
            <a:r>
              <a:rPr lang="en-US">
                <a:latin typeface="Bahnschrift" panose="020B0502040204020203" pitchFamily="34" charset="0"/>
              </a:rPr>
              <a:t>Takes the necessary steps to register the lease or license; and</a:t>
            </a:r>
          </a:p>
          <a:p>
            <a:pPr algn="just">
              <a:buFontTx/>
              <a:buChar char="-"/>
            </a:pPr>
            <a:r>
              <a:rPr lang="en-US">
                <a:latin typeface="Bahnschrift" panose="020B0502040204020203" pitchFamily="34" charset="0"/>
              </a:rPr>
              <a:t>Administer the lease, lease payments and disbursements of lease payments or any other compensation as directed by the land owners and/or distributes payments to the bank account of each land owner that are registered with </a:t>
            </a:r>
            <a:r>
              <a:rPr lang="en-US" err="1">
                <a:latin typeface="Bahnschrift" panose="020B0502040204020203" pitchFamily="34" charset="0"/>
              </a:rPr>
              <a:t>iTLTB</a:t>
            </a:r>
            <a:r>
              <a:rPr lang="en-US">
                <a:latin typeface="Bahnschrift" panose="020B0502040204020203" pitchFamily="34" charset="0"/>
              </a:rPr>
              <a:t>. </a:t>
            </a:r>
          </a:p>
          <a:p>
            <a:pPr algn="just">
              <a:buFontTx/>
              <a:buChar char="-"/>
            </a:pPr>
            <a:r>
              <a:rPr lang="en-US">
                <a:latin typeface="Bahnschrift" panose="020B0502040204020203" pitchFamily="34" charset="0"/>
              </a:rPr>
              <a:t>Lease payments or any other compensation belonging to land owners under the age of 18 are securely kept by </a:t>
            </a:r>
            <a:r>
              <a:rPr lang="en-US" err="1">
                <a:latin typeface="Bahnschrift" panose="020B0502040204020203" pitchFamily="34" charset="0"/>
              </a:rPr>
              <a:t>iTLTB</a:t>
            </a:r>
            <a:r>
              <a:rPr lang="en-US">
                <a:latin typeface="Bahnschrift" panose="020B0502040204020203" pitchFamily="34" charset="0"/>
              </a:rPr>
              <a:t> until the land owner reaches the age of 18 at which time it is distributed to the land owner. TLTB also invests these funds on behalf of minors and any dividends are paid to the land owner upon attaining the age of 18. </a:t>
            </a:r>
          </a:p>
          <a:p>
            <a:pPr algn="just">
              <a:buFontTx/>
              <a:buChar char="-"/>
            </a:pPr>
            <a:r>
              <a:rPr lang="en-US" err="1">
                <a:solidFill>
                  <a:schemeClr val="tx1"/>
                </a:solidFill>
                <a:latin typeface="Bahnschrift" panose="020B0502040204020203" pitchFamily="34" charset="0"/>
                <a:hlinkClick r:id="rId2"/>
              </a:rPr>
              <a:t>iTLTB</a:t>
            </a:r>
            <a:r>
              <a:rPr lang="en-US">
                <a:solidFill>
                  <a:schemeClr val="tx1"/>
                </a:solidFill>
                <a:latin typeface="Bahnschrift" panose="020B0502040204020203" pitchFamily="34" charset="0"/>
                <a:hlinkClick r:id="rId2"/>
              </a:rPr>
              <a:t> website, </a:t>
            </a:r>
            <a:r>
              <a:rPr lang="en-US">
                <a:latin typeface="Bahnschrift" panose="020B0502040204020203" pitchFamily="34" charset="0"/>
                <a:hlinkClick r:id="rId2"/>
              </a:rPr>
              <a:t>https://tltb.com.fj/</a:t>
            </a:r>
            <a:r>
              <a:rPr lang="en-US">
                <a:latin typeface="Bahnschrift" panose="020B0502040204020203" pitchFamily="34" charset="0"/>
              </a:rPr>
              <a:t> for any further information about </a:t>
            </a:r>
            <a:r>
              <a:rPr lang="en-US" err="1">
                <a:latin typeface="Bahnschrift" panose="020B0502040204020203" pitchFamily="34" charset="0"/>
              </a:rPr>
              <a:t>iTLTB</a:t>
            </a:r>
            <a:r>
              <a:rPr lang="en-US">
                <a:latin typeface="Bahnschrift" panose="020B0502040204020203" pitchFamily="34" charset="0"/>
              </a:rPr>
              <a:t>. </a:t>
            </a:r>
          </a:p>
        </p:txBody>
      </p:sp>
    </p:spTree>
    <p:extLst>
      <p:ext uri="{BB962C8B-B14F-4D97-AF65-F5344CB8AC3E}">
        <p14:creationId xmlns:p14="http://schemas.microsoft.com/office/powerpoint/2010/main" val="4123994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609600"/>
            <a:ext cx="6589199" cy="1280890"/>
          </a:xfrm>
        </p:spPr>
        <p:txBody>
          <a:bodyPr/>
          <a:lstStyle/>
          <a:p>
            <a:r>
              <a:rPr lang="en-US">
                <a:latin typeface="Bahnschrift" panose="020B0502040204020203" pitchFamily="34" charset="0"/>
              </a:rPr>
              <a:t>Freehold Land, State Leases &amp; </a:t>
            </a:r>
            <a:r>
              <a:rPr lang="en-US" err="1">
                <a:latin typeface="Bahnschrift" panose="020B0502040204020203" pitchFamily="34" charset="0"/>
              </a:rPr>
              <a:t>iTaukei</a:t>
            </a:r>
            <a:r>
              <a:rPr lang="en-US">
                <a:latin typeface="Bahnschrift" panose="020B0502040204020203" pitchFamily="34" charset="0"/>
              </a:rPr>
              <a:t> Leases</a:t>
            </a:r>
          </a:p>
        </p:txBody>
      </p:sp>
      <p:sp>
        <p:nvSpPr>
          <p:cNvPr id="3" name="Content Placeholder 2"/>
          <p:cNvSpPr>
            <a:spLocks noGrp="1"/>
          </p:cNvSpPr>
          <p:nvPr>
            <p:ph idx="1"/>
          </p:nvPr>
        </p:nvSpPr>
        <p:spPr>
          <a:xfrm>
            <a:off x="1143000" y="2057400"/>
            <a:ext cx="6591985" cy="3777622"/>
          </a:xfrm>
        </p:spPr>
        <p:txBody>
          <a:bodyPr/>
          <a:lstStyle/>
          <a:p>
            <a:pPr algn="just"/>
            <a:r>
              <a:rPr lang="en-US">
                <a:latin typeface="Bahnschrift" panose="020B0502040204020203" pitchFamily="34" charset="0"/>
              </a:rPr>
              <a:t>Fiji adopted the Torrens Title System of registration, which is utilized to  maintain a separate register for freehold land, state leases </a:t>
            </a:r>
            <a:r>
              <a:rPr lang="en-US" err="1">
                <a:latin typeface="Bahnschrift" panose="020B0502040204020203" pitchFamily="34" charset="0"/>
              </a:rPr>
              <a:t>iTaukei</a:t>
            </a:r>
            <a:r>
              <a:rPr lang="en-US">
                <a:latin typeface="Bahnschrift" panose="020B0502040204020203" pitchFamily="34" charset="0"/>
              </a:rPr>
              <a:t> Leases. </a:t>
            </a:r>
          </a:p>
          <a:p>
            <a:pPr algn="just"/>
            <a:r>
              <a:rPr lang="en-US">
                <a:latin typeface="Bahnschrift" panose="020B0502040204020203" pitchFamily="34" charset="0"/>
              </a:rPr>
              <a:t>This system is created under Land Transfer Act 1970 and maintained by the Registrar of Titles under the Ministry of Justice. </a:t>
            </a:r>
          </a:p>
          <a:p>
            <a:pPr algn="just"/>
            <a:r>
              <a:rPr lang="en-US">
                <a:latin typeface="Bahnschrift" panose="020B0502040204020203" pitchFamily="34" charset="0"/>
              </a:rPr>
              <a:t>This system is searchable and provides information about the current proprietor of land registered with this Registry as well as historical dealings. </a:t>
            </a:r>
          </a:p>
        </p:txBody>
      </p:sp>
    </p:spTree>
    <p:extLst>
      <p:ext uri="{BB962C8B-B14F-4D97-AF65-F5344CB8AC3E}">
        <p14:creationId xmlns:p14="http://schemas.microsoft.com/office/powerpoint/2010/main" val="2653191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EAEAA-DC7E-4E21-84F4-C602A0F3AA5E}"/>
              </a:ext>
            </a:extLst>
          </p:cNvPr>
          <p:cNvSpPr>
            <a:spLocks noGrp="1"/>
          </p:cNvSpPr>
          <p:nvPr>
            <p:ph type="title"/>
          </p:nvPr>
        </p:nvSpPr>
        <p:spPr>
          <a:xfrm>
            <a:off x="1524000" y="533400"/>
            <a:ext cx="6589199" cy="990600"/>
          </a:xfrm>
        </p:spPr>
        <p:txBody>
          <a:bodyPr/>
          <a:lstStyle/>
          <a:p>
            <a:r>
              <a:rPr lang="en-US">
                <a:latin typeface="Bahnschrift" panose="020B0502040204020203" pitchFamily="34" charset="0"/>
              </a:rPr>
              <a:t>The Structure: TLFC </a:t>
            </a:r>
            <a:endParaRPr lang="x-none">
              <a:latin typeface="Bahnschrift" panose="020B0502040204020203" pitchFamily="34" charset="0"/>
            </a:endParaRPr>
          </a:p>
        </p:txBody>
      </p:sp>
      <p:sp>
        <p:nvSpPr>
          <p:cNvPr id="5" name="TextBox 4"/>
          <p:cNvSpPr txBox="1"/>
          <p:nvPr/>
        </p:nvSpPr>
        <p:spPr>
          <a:xfrm>
            <a:off x="1752600" y="1524000"/>
            <a:ext cx="243840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a:latin typeface="Bahnschrift" panose="020B0502040204020203" pitchFamily="34" charset="0"/>
              </a:rPr>
              <a:t>The Ministry of </a:t>
            </a:r>
            <a:r>
              <a:rPr lang="en-US" err="1">
                <a:latin typeface="Bahnschrift" panose="020B0502040204020203" pitchFamily="34" charset="0"/>
              </a:rPr>
              <a:t>iTaukei</a:t>
            </a:r>
            <a:r>
              <a:rPr lang="en-US">
                <a:latin typeface="Bahnschrift" panose="020B0502040204020203" pitchFamily="34" charset="0"/>
              </a:rPr>
              <a:t> Affairs</a:t>
            </a:r>
          </a:p>
        </p:txBody>
      </p:sp>
      <p:cxnSp>
        <p:nvCxnSpPr>
          <p:cNvPr id="7" name="Straight Arrow Connector 6"/>
          <p:cNvCxnSpPr/>
          <p:nvPr/>
        </p:nvCxnSpPr>
        <p:spPr>
          <a:xfrm>
            <a:off x="2970007" y="2286000"/>
            <a:ext cx="0" cy="609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752600" y="3065358"/>
            <a:ext cx="2438400"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a:latin typeface="Bahnschrift" panose="020B0502040204020203" pitchFamily="34" charset="0"/>
              </a:rPr>
              <a:t>Division:</a:t>
            </a:r>
          </a:p>
          <a:p>
            <a:pPr algn="ctr"/>
            <a:r>
              <a:rPr lang="en-US" err="1">
                <a:latin typeface="Bahnschrift" panose="020B0502040204020203" pitchFamily="34" charset="0"/>
              </a:rPr>
              <a:t>iTaukei</a:t>
            </a:r>
            <a:r>
              <a:rPr lang="en-US">
                <a:latin typeface="Bahnschrift" panose="020B0502040204020203" pitchFamily="34" charset="0"/>
              </a:rPr>
              <a:t> Lands &amp; Fisheries Commission</a:t>
            </a:r>
          </a:p>
        </p:txBody>
      </p:sp>
      <p:cxnSp>
        <p:nvCxnSpPr>
          <p:cNvPr id="10" name="Straight Arrow Connector 9"/>
          <p:cNvCxnSpPr/>
          <p:nvPr/>
        </p:nvCxnSpPr>
        <p:spPr>
          <a:xfrm>
            <a:off x="2970007" y="4419600"/>
            <a:ext cx="0" cy="609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572000" y="2706532"/>
            <a:ext cx="3429000" cy="2308324"/>
          </a:xfrm>
          <a:prstGeom prst="rect">
            <a:avLst/>
          </a:prstGeom>
          <a:noFill/>
        </p:spPr>
        <p:txBody>
          <a:bodyPr wrap="square" rtlCol="0">
            <a:spAutoFit/>
          </a:bodyPr>
          <a:lstStyle/>
          <a:p>
            <a:pPr algn="just"/>
            <a:r>
              <a:rPr lang="en-US" sz="1600">
                <a:latin typeface="Bahnschrift" panose="020B0502040204020203" pitchFamily="34" charset="0"/>
              </a:rPr>
              <a:t>A Division within the Ministry of </a:t>
            </a:r>
            <a:r>
              <a:rPr lang="en-US" sz="1600" err="1">
                <a:latin typeface="Bahnschrift" panose="020B0502040204020203" pitchFamily="34" charset="0"/>
              </a:rPr>
              <a:t>iTaukei</a:t>
            </a:r>
            <a:r>
              <a:rPr lang="en-US" sz="1600">
                <a:latin typeface="Bahnschrift" panose="020B0502040204020203" pitchFamily="34" charset="0"/>
              </a:rPr>
              <a:t> Affairs that tasked with maintaining the register of </a:t>
            </a:r>
            <a:r>
              <a:rPr lang="en-US" sz="1600" err="1">
                <a:latin typeface="Bahnschrift" panose="020B0502040204020203" pitchFamily="34" charset="0"/>
              </a:rPr>
              <a:t>iTaukei</a:t>
            </a:r>
            <a:r>
              <a:rPr lang="en-US" sz="1600">
                <a:latin typeface="Bahnschrift" panose="020B0502040204020203" pitchFamily="34" charset="0"/>
              </a:rPr>
              <a:t> land owners, confirmation of traditional customary titles, land boundaries, fishing ground boundaries, investigate cases of challenges to customary titles and land/fishing ground boundaries. </a:t>
            </a:r>
          </a:p>
        </p:txBody>
      </p:sp>
      <p:sp>
        <p:nvSpPr>
          <p:cNvPr id="12" name="TextBox 11"/>
          <p:cNvSpPr txBox="1"/>
          <p:nvPr/>
        </p:nvSpPr>
        <p:spPr>
          <a:xfrm>
            <a:off x="4558553" y="1447800"/>
            <a:ext cx="3505200" cy="1077218"/>
          </a:xfrm>
          <a:prstGeom prst="rect">
            <a:avLst/>
          </a:prstGeom>
          <a:noFill/>
        </p:spPr>
        <p:txBody>
          <a:bodyPr wrap="square" rtlCol="0">
            <a:spAutoFit/>
          </a:bodyPr>
          <a:lstStyle/>
          <a:p>
            <a:pPr algn="just"/>
            <a:r>
              <a:rPr lang="en-US" sz="1600">
                <a:latin typeface="Bahnschrift" panose="020B0502040204020203" pitchFamily="34" charset="0"/>
              </a:rPr>
              <a:t>Tasked with looking after </a:t>
            </a:r>
            <a:r>
              <a:rPr lang="en-US" sz="1600" err="1">
                <a:latin typeface="Bahnschrift" panose="020B0502040204020203" pitchFamily="34" charset="0"/>
              </a:rPr>
              <a:t>itaukei</a:t>
            </a:r>
            <a:r>
              <a:rPr lang="en-US" sz="1600">
                <a:latin typeface="Bahnschrift" panose="020B0502040204020203" pitchFamily="34" charset="0"/>
              </a:rPr>
              <a:t> affairs and </a:t>
            </a:r>
            <a:r>
              <a:rPr lang="en-US" sz="1600" err="1">
                <a:latin typeface="Bahnschrift" panose="020B0502040204020203" pitchFamily="34" charset="0"/>
              </a:rPr>
              <a:t>iTaukei</a:t>
            </a:r>
            <a:r>
              <a:rPr lang="en-US" sz="1600">
                <a:latin typeface="Bahnschrift" panose="020B0502040204020203" pitchFamily="34" charset="0"/>
              </a:rPr>
              <a:t> people, which includes, language, culture, land, and fisheries. </a:t>
            </a:r>
          </a:p>
        </p:txBody>
      </p:sp>
      <p:sp>
        <p:nvSpPr>
          <p:cNvPr id="13" name="TextBox 12"/>
          <p:cNvSpPr txBox="1"/>
          <p:nvPr/>
        </p:nvSpPr>
        <p:spPr>
          <a:xfrm>
            <a:off x="1783976" y="5257800"/>
            <a:ext cx="243840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err="1">
                <a:latin typeface="Bahnschrift" panose="020B0502040204020203" pitchFamily="34" charset="0"/>
              </a:rPr>
              <a:t>iTaukei</a:t>
            </a:r>
            <a:r>
              <a:rPr lang="en-US">
                <a:latin typeface="Bahnschrift" panose="020B0502040204020203" pitchFamily="34" charset="0"/>
              </a:rPr>
              <a:t> people/land owning groups</a:t>
            </a:r>
          </a:p>
        </p:txBody>
      </p:sp>
      <p:sp>
        <p:nvSpPr>
          <p:cNvPr id="14" name="TextBox 13"/>
          <p:cNvSpPr txBox="1"/>
          <p:nvPr/>
        </p:nvSpPr>
        <p:spPr>
          <a:xfrm>
            <a:off x="4610548" y="5042356"/>
            <a:ext cx="3505200" cy="1815882"/>
          </a:xfrm>
          <a:prstGeom prst="rect">
            <a:avLst/>
          </a:prstGeom>
          <a:noFill/>
        </p:spPr>
        <p:txBody>
          <a:bodyPr wrap="square" rtlCol="0">
            <a:spAutoFit/>
          </a:bodyPr>
          <a:lstStyle/>
          <a:p>
            <a:pPr algn="just"/>
            <a:r>
              <a:rPr lang="en-US" sz="1600">
                <a:latin typeface="Bahnschrift" panose="020B0502040204020203" pitchFamily="34" charset="0"/>
              </a:rPr>
              <a:t>All new births of </a:t>
            </a:r>
            <a:r>
              <a:rPr lang="en-US" sz="1600" err="1">
                <a:latin typeface="Bahnschrift" panose="020B0502040204020203" pitchFamily="34" charset="0"/>
              </a:rPr>
              <a:t>iTaukei</a:t>
            </a:r>
            <a:r>
              <a:rPr lang="en-US" sz="1600">
                <a:latin typeface="Bahnschrift" panose="020B0502040204020203" pitchFamily="34" charset="0"/>
              </a:rPr>
              <a:t> persons are not only registered with the Births Deaths, Marriages Registry, but also registered in the </a:t>
            </a:r>
            <a:r>
              <a:rPr lang="en-US" sz="1600" err="1">
                <a:latin typeface="Bahnschrift" panose="020B0502040204020203" pitchFamily="34" charset="0"/>
              </a:rPr>
              <a:t>Vola</a:t>
            </a:r>
            <a:r>
              <a:rPr lang="en-US" sz="1600">
                <a:latin typeface="Bahnschrift" panose="020B0502040204020203" pitchFamily="34" charset="0"/>
              </a:rPr>
              <a:t> </a:t>
            </a:r>
            <a:r>
              <a:rPr lang="en-US" sz="1600" err="1">
                <a:latin typeface="Bahnschrift" panose="020B0502040204020203" pitchFamily="34" charset="0"/>
              </a:rPr>
              <a:t>ni</a:t>
            </a:r>
            <a:r>
              <a:rPr lang="en-US" sz="1600">
                <a:latin typeface="Bahnschrift" panose="020B0502040204020203" pitchFamily="34" charset="0"/>
              </a:rPr>
              <a:t> Kawa Bula (</a:t>
            </a:r>
            <a:r>
              <a:rPr lang="en-US" sz="1600" err="1">
                <a:latin typeface="Bahnschrift" panose="020B0502040204020203" pitchFamily="34" charset="0"/>
              </a:rPr>
              <a:t>iTaukei</a:t>
            </a:r>
            <a:r>
              <a:rPr lang="en-US" sz="1600">
                <a:latin typeface="Bahnschrift" panose="020B0502040204020203" pitchFamily="34" charset="0"/>
              </a:rPr>
              <a:t> Land Register) maintained with the </a:t>
            </a:r>
            <a:r>
              <a:rPr lang="en-US" sz="1600" err="1">
                <a:latin typeface="Bahnschrift" panose="020B0502040204020203" pitchFamily="34" charset="0"/>
              </a:rPr>
              <a:t>iTaukei</a:t>
            </a:r>
            <a:r>
              <a:rPr lang="en-US" sz="1600">
                <a:latin typeface="Bahnschrift" panose="020B0502040204020203" pitchFamily="34" charset="0"/>
              </a:rPr>
              <a:t> Lands &amp; Fisheries Commission </a:t>
            </a:r>
          </a:p>
        </p:txBody>
      </p:sp>
    </p:spTree>
    <p:extLst>
      <p:ext uri="{BB962C8B-B14F-4D97-AF65-F5344CB8AC3E}">
        <p14:creationId xmlns:p14="http://schemas.microsoft.com/office/powerpoint/2010/main" val="513516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EAEAA-DC7E-4E21-84F4-C602A0F3AA5E}"/>
              </a:ext>
            </a:extLst>
          </p:cNvPr>
          <p:cNvSpPr>
            <a:spLocks noGrp="1"/>
          </p:cNvSpPr>
          <p:nvPr>
            <p:ph type="title"/>
          </p:nvPr>
        </p:nvSpPr>
        <p:spPr>
          <a:xfrm>
            <a:off x="1524000" y="533400"/>
            <a:ext cx="6589199" cy="990600"/>
          </a:xfrm>
        </p:spPr>
        <p:txBody>
          <a:bodyPr/>
          <a:lstStyle/>
          <a:p>
            <a:r>
              <a:rPr lang="en-US">
                <a:latin typeface="Bahnschrift" panose="020B0502040204020203" pitchFamily="34" charset="0"/>
              </a:rPr>
              <a:t>The Structure: </a:t>
            </a:r>
            <a:r>
              <a:rPr lang="en-US" err="1">
                <a:latin typeface="Bahnschrift" panose="020B0502040204020203" pitchFamily="34" charset="0"/>
              </a:rPr>
              <a:t>iTLTB</a:t>
            </a:r>
            <a:r>
              <a:rPr lang="en-US">
                <a:latin typeface="Bahnschrift" panose="020B0502040204020203" pitchFamily="34" charset="0"/>
              </a:rPr>
              <a:t> </a:t>
            </a:r>
            <a:endParaRPr lang="x-none">
              <a:latin typeface="Bahnschrift" panose="020B0502040204020203" pitchFamily="34" charset="0"/>
            </a:endParaRPr>
          </a:p>
        </p:txBody>
      </p:sp>
      <p:sp>
        <p:nvSpPr>
          <p:cNvPr id="5" name="TextBox 4"/>
          <p:cNvSpPr txBox="1"/>
          <p:nvPr/>
        </p:nvSpPr>
        <p:spPr>
          <a:xfrm>
            <a:off x="2380199" y="1511221"/>
            <a:ext cx="243840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a:latin typeface="Bahnschrift" panose="020B0502040204020203" pitchFamily="34" charset="0"/>
              </a:rPr>
              <a:t>The </a:t>
            </a:r>
            <a:r>
              <a:rPr lang="en-US" err="1">
                <a:latin typeface="Bahnschrift" panose="020B0502040204020203" pitchFamily="34" charset="0"/>
              </a:rPr>
              <a:t>iTakei</a:t>
            </a:r>
            <a:r>
              <a:rPr lang="en-US">
                <a:latin typeface="Bahnschrift" panose="020B0502040204020203" pitchFamily="34" charset="0"/>
              </a:rPr>
              <a:t> Land Trust Act 1940</a:t>
            </a:r>
          </a:p>
        </p:txBody>
      </p:sp>
      <p:cxnSp>
        <p:nvCxnSpPr>
          <p:cNvPr id="7" name="Straight Arrow Connector 6"/>
          <p:cNvCxnSpPr/>
          <p:nvPr/>
        </p:nvCxnSpPr>
        <p:spPr>
          <a:xfrm>
            <a:off x="3657600" y="2286000"/>
            <a:ext cx="0" cy="609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533650" y="3088677"/>
            <a:ext cx="243840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err="1">
                <a:latin typeface="Bahnschrift" panose="020B0502040204020203" pitchFamily="34" charset="0"/>
              </a:rPr>
              <a:t>iTaukei</a:t>
            </a:r>
            <a:r>
              <a:rPr lang="en-US">
                <a:latin typeface="Bahnschrift" panose="020B0502040204020203" pitchFamily="34" charset="0"/>
              </a:rPr>
              <a:t> Land Trust Board</a:t>
            </a:r>
          </a:p>
        </p:txBody>
      </p:sp>
      <p:cxnSp>
        <p:nvCxnSpPr>
          <p:cNvPr id="10" name="Straight Arrow Connector 9"/>
          <p:cNvCxnSpPr/>
          <p:nvPr/>
        </p:nvCxnSpPr>
        <p:spPr>
          <a:xfrm>
            <a:off x="3657600" y="4008276"/>
            <a:ext cx="12550" cy="9762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143500" y="2362200"/>
            <a:ext cx="3429000" cy="2308324"/>
          </a:xfrm>
          <a:prstGeom prst="rect">
            <a:avLst/>
          </a:prstGeom>
          <a:noFill/>
        </p:spPr>
        <p:txBody>
          <a:bodyPr wrap="square" rtlCol="0">
            <a:spAutoFit/>
          </a:bodyPr>
          <a:lstStyle/>
          <a:p>
            <a:pPr algn="just"/>
            <a:r>
              <a:rPr lang="en-US" sz="1600">
                <a:latin typeface="Bahnschrift" panose="020B0502040204020203" pitchFamily="34" charset="0"/>
              </a:rPr>
              <a:t>The </a:t>
            </a:r>
            <a:r>
              <a:rPr lang="en-US" sz="1600" err="1">
                <a:latin typeface="Bahnschrift" panose="020B0502040204020203" pitchFamily="34" charset="0"/>
              </a:rPr>
              <a:t>iTLTB</a:t>
            </a:r>
            <a:r>
              <a:rPr lang="en-US" sz="1600">
                <a:latin typeface="Bahnschrift" panose="020B0502040204020203" pitchFamily="34" charset="0"/>
              </a:rPr>
              <a:t> as the trustee of all land owning units in Fiji is managed by a Board of Trustees and is mandated to administer </a:t>
            </a:r>
            <a:r>
              <a:rPr lang="en-US" sz="1600" err="1">
                <a:latin typeface="Bahnschrift" panose="020B0502040204020203" pitchFamily="34" charset="0"/>
              </a:rPr>
              <a:t>iTaukei</a:t>
            </a:r>
            <a:r>
              <a:rPr lang="en-US" sz="1600">
                <a:latin typeface="Bahnschrift" panose="020B0502040204020203" pitchFamily="34" charset="0"/>
              </a:rPr>
              <a:t> land for leasing that is not being used by </a:t>
            </a:r>
            <a:r>
              <a:rPr lang="en-US" sz="1600" err="1">
                <a:latin typeface="Bahnschrift" panose="020B0502040204020203" pitchFamily="34" charset="0"/>
              </a:rPr>
              <a:t>iTaukei</a:t>
            </a:r>
            <a:r>
              <a:rPr lang="en-US" sz="1600">
                <a:latin typeface="Bahnschrift" panose="020B0502040204020203" pitchFamily="34" charset="0"/>
              </a:rPr>
              <a:t> land owners for their own use and maintenance. </a:t>
            </a:r>
            <a:r>
              <a:rPr lang="en-US" sz="1600" err="1">
                <a:latin typeface="Bahnschrift" panose="020B0502040204020203" pitchFamily="34" charset="0"/>
              </a:rPr>
              <a:t>iTLTB</a:t>
            </a:r>
            <a:r>
              <a:rPr lang="en-US" sz="1600">
                <a:latin typeface="Bahnschrift" panose="020B0502040204020203" pitchFamily="34" charset="0"/>
              </a:rPr>
              <a:t> works with TFLC to ensure land owners are consulted.</a:t>
            </a:r>
          </a:p>
        </p:txBody>
      </p:sp>
      <p:sp>
        <p:nvSpPr>
          <p:cNvPr id="12" name="TextBox 11"/>
          <p:cNvSpPr txBox="1"/>
          <p:nvPr/>
        </p:nvSpPr>
        <p:spPr>
          <a:xfrm>
            <a:off x="5105400" y="1494625"/>
            <a:ext cx="3505200" cy="584775"/>
          </a:xfrm>
          <a:prstGeom prst="rect">
            <a:avLst/>
          </a:prstGeom>
          <a:noFill/>
        </p:spPr>
        <p:txBody>
          <a:bodyPr wrap="square" rtlCol="0">
            <a:spAutoFit/>
          </a:bodyPr>
          <a:lstStyle/>
          <a:p>
            <a:pPr algn="just"/>
            <a:r>
              <a:rPr lang="en-US" sz="1600">
                <a:latin typeface="Bahnschrift" panose="020B0502040204020203" pitchFamily="34" charset="0"/>
              </a:rPr>
              <a:t>Establishes the </a:t>
            </a:r>
            <a:r>
              <a:rPr lang="en-US" sz="1600" err="1">
                <a:latin typeface="Bahnschrift" panose="020B0502040204020203" pitchFamily="34" charset="0"/>
              </a:rPr>
              <a:t>iTaukei</a:t>
            </a:r>
            <a:r>
              <a:rPr lang="en-US" sz="1600">
                <a:latin typeface="Bahnschrift" panose="020B0502040204020203" pitchFamily="34" charset="0"/>
              </a:rPr>
              <a:t> Land Trust Board.</a:t>
            </a:r>
          </a:p>
        </p:txBody>
      </p:sp>
      <p:sp>
        <p:nvSpPr>
          <p:cNvPr id="13" name="TextBox 12"/>
          <p:cNvSpPr txBox="1"/>
          <p:nvPr/>
        </p:nvSpPr>
        <p:spPr>
          <a:xfrm>
            <a:off x="2438400" y="5105400"/>
            <a:ext cx="243840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err="1">
                <a:latin typeface="Bahnschrift" panose="020B0502040204020203" pitchFamily="34" charset="0"/>
              </a:rPr>
              <a:t>iTaukei</a:t>
            </a:r>
            <a:r>
              <a:rPr lang="en-US">
                <a:latin typeface="Bahnschrift" panose="020B0502040204020203" pitchFamily="34" charset="0"/>
              </a:rPr>
              <a:t> people/land owning groups</a:t>
            </a:r>
          </a:p>
        </p:txBody>
      </p:sp>
      <p:sp>
        <p:nvSpPr>
          <p:cNvPr id="14" name="TextBox 13"/>
          <p:cNvSpPr txBox="1"/>
          <p:nvPr/>
        </p:nvSpPr>
        <p:spPr>
          <a:xfrm>
            <a:off x="5067300" y="4889956"/>
            <a:ext cx="3505200" cy="1323439"/>
          </a:xfrm>
          <a:prstGeom prst="rect">
            <a:avLst/>
          </a:prstGeom>
          <a:noFill/>
        </p:spPr>
        <p:txBody>
          <a:bodyPr wrap="square" rtlCol="0">
            <a:spAutoFit/>
          </a:bodyPr>
          <a:lstStyle/>
          <a:p>
            <a:pPr algn="just"/>
            <a:r>
              <a:rPr lang="en-US" sz="1600" err="1">
                <a:latin typeface="Bahnschrift" panose="020B0502040204020203" pitchFamily="34" charset="0"/>
              </a:rPr>
              <a:t>iTLTB</a:t>
            </a:r>
            <a:r>
              <a:rPr lang="en-US" sz="1600">
                <a:latin typeface="Bahnschrift" panose="020B0502040204020203" pitchFamily="34" charset="0"/>
              </a:rPr>
              <a:t> ensures that land rent or compensation of any leasing arrangement made by the </a:t>
            </a:r>
            <a:r>
              <a:rPr lang="en-US" sz="1600" err="1">
                <a:latin typeface="Bahnschrift" panose="020B0502040204020203" pitchFamily="34" charset="0"/>
              </a:rPr>
              <a:t>iTLTB</a:t>
            </a:r>
            <a:r>
              <a:rPr lang="en-US" sz="1600">
                <a:latin typeface="Bahnschrift" panose="020B0502040204020203" pitchFamily="34" charset="0"/>
              </a:rPr>
              <a:t> is distributed equally between all </a:t>
            </a:r>
            <a:r>
              <a:rPr lang="en-US" sz="1600" err="1">
                <a:latin typeface="Bahnschrift" panose="020B0502040204020203" pitchFamily="34" charset="0"/>
              </a:rPr>
              <a:t>iTaukei</a:t>
            </a:r>
            <a:r>
              <a:rPr lang="en-US" sz="1600">
                <a:latin typeface="Bahnschrift" panose="020B0502040204020203" pitchFamily="34" charset="0"/>
              </a:rPr>
              <a:t> land owning units. </a:t>
            </a:r>
          </a:p>
        </p:txBody>
      </p:sp>
      <p:sp>
        <p:nvSpPr>
          <p:cNvPr id="15" name="TextBox 14"/>
          <p:cNvSpPr txBox="1"/>
          <p:nvPr/>
        </p:nvSpPr>
        <p:spPr>
          <a:xfrm>
            <a:off x="341642" y="1556772"/>
            <a:ext cx="1327288" cy="289310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400" u="sng">
                <a:latin typeface="Bahnschrift" panose="020B0502040204020203" pitchFamily="34" charset="0"/>
              </a:rPr>
              <a:t>TLFC</a:t>
            </a:r>
            <a:endParaRPr lang="en-US" sz="1400">
              <a:latin typeface="Bahnschrift" panose="020B0502040204020203" pitchFamily="34" charset="0"/>
            </a:endParaRPr>
          </a:p>
          <a:p>
            <a:pPr algn="ctr"/>
            <a:r>
              <a:rPr lang="en-US" sz="1400">
                <a:latin typeface="Bahnschrift" panose="020B0502040204020203" pitchFamily="34" charset="0"/>
              </a:rPr>
              <a:t>TLFC &amp; </a:t>
            </a:r>
            <a:r>
              <a:rPr lang="en-US" sz="1400" err="1">
                <a:latin typeface="Bahnschrift" panose="020B0502040204020203" pitchFamily="34" charset="0"/>
              </a:rPr>
              <a:t>iTLTB</a:t>
            </a:r>
            <a:r>
              <a:rPr lang="en-US" sz="1400">
                <a:latin typeface="Bahnschrift" panose="020B0502040204020203" pitchFamily="34" charset="0"/>
              </a:rPr>
              <a:t> work</a:t>
            </a:r>
          </a:p>
          <a:p>
            <a:pPr algn="ctr"/>
            <a:r>
              <a:rPr lang="en-US" sz="1400">
                <a:latin typeface="Bahnschrift" panose="020B0502040204020203" pitchFamily="34" charset="0"/>
              </a:rPr>
              <a:t>Together to ensure land owner information and consultations are conducted for leasing arrangements. </a:t>
            </a:r>
          </a:p>
        </p:txBody>
      </p:sp>
      <p:cxnSp>
        <p:nvCxnSpPr>
          <p:cNvPr id="18" name="Straight Arrow Connector 17"/>
          <p:cNvCxnSpPr/>
          <p:nvPr/>
        </p:nvCxnSpPr>
        <p:spPr>
          <a:xfrm>
            <a:off x="1765979" y="2667000"/>
            <a:ext cx="672421" cy="86094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a:off x="1828800" y="3886200"/>
            <a:ext cx="609600" cy="685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04800" y="4774166"/>
            <a:ext cx="1524000" cy="203132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400" u="sng">
                <a:latin typeface="Bahnschrift" panose="020B0502040204020203" pitchFamily="34" charset="0"/>
              </a:rPr>
              <a:t>Registrar of Titles</a:t>
            </a:r>
          </a:p>
          <a:p>
            <a:pPr algn="ctr"/>
            <a:r>
              <a:rPr lang="en-US" sz="1400">
                <a:latin typeface="Bahnschrift" panose="020B0502040204020203" pitchFamily="34" charset="0"/>
              </a:rPr>
              <a:t>TLTB attends to the registration of Leases of </a:t>
            </a:r>
            <a:r>
              <a:rPr lang="en-US" sz="1400" err="1">
                <a:latin typeface="Bahnschrift" panose="020B0502040204020203" pitchFamily="34" charset="0"/>
              </a:rPr>
              <a:t>iTaukei</a:t>
            </a:r>
            <a:r>
              <a:rPr lang="en-US" sz="1400">
                <a:latin typeface="Bahnschrift" panose="020B0502040204020203" pitchFamily="34" charset="0"/>
              </a:rPr>
              <a:t> Land with the Registrar of Titles</a:t>
            </a:r>
          </a:p>
        </p:txBody>
      </p:sp>
    </p:spTree>
    <p:extLst>
      <p:ext uri="{BB962C8B-B14F-4D97-AF65-F5344CB8AC3E}">
        <p14:creationId xmlns:p14="http://schemas.microsoft.com/office/powerpoint/2010/main" val="1517254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609600"/>
            <a:ext cx="6589199" cy="1280890"/>
          </a:xfrm>
        </p:spPr>
        <p:txBody>
          <a:bodyPr/>
          <a:lstStyle/>
          <a:p>
            <a:r>
              <a:rPr lang="en-US">
                <a:latin typeface="Bahnschrift" panose="020B0502040204020203" pitchFamily="34" charset="0"/>
              </a:rPr>
              <a:t>Leasing Arrangements </a:t>
            </a:r>
            <a:endParaRPr lang="en-US"/>
          </a:p>
        </p:txBody>
      </p:sp>
      <p:sp>
        <p:nvSpPr>
          <p:cNvPr id="3" name="Content Placeholder 2"/>
          <p:cNvSpPr>
            <a:spLocks noGrp="1"/>
          </p:cNvSpPr>
          <p:nvPr>
            <p:ph idx="1"/>
          </p:nvPr>
        </p:nvSpPr>
        <p:spPr>
          <a:xfrm>
            <a:off x="1537447" y="1676400"/>
            <a:ext cx="6591985" cy="4234822"/>
          </a:xfrm>
        </p:spPr>
        <p:txBody>
          <a:bodyPr/>
          <a:lstStyle/>
          <a:p>
            <a:pPr algn="just"/>
            <a:r>
              <a:rPr lang="en-US">
                <a:latin typeface="Bahnschrift" panose="020B0502040204020203" pitchFamily="34" charset="0"/>
              </a:rPr>
              <a:t>TLTB negotiates and administers the leasing arrangements on behalf of the land owning units, including compensation, which includes assessment of:</a:t>
            </a:r>
          </a:p>
          <a:p>
            <a:pPr algn="just">
              <a:buFontTx/>
              <a:buChar char="-"/>
            </a:pPr>
            <a:r>
              <a:rPr lang="en-US">
                <a:latin typeface="Bahnschrift" panose="020B0502040204020203" pitchFamily="34" charset="0"/>
              </a:rPr>
              <a:t>of premiums for new leases or renewal of leases;</a:t>
            </a:r>
          </a:p>
          <a:p>
            <a:pPr algn="just">
              <a:buFontTx/>
              <a:buChar char="-"/>
            </a:pPr>
            <a:r>
              <a:rPr lang="en-US">
                <a:latin typeface="Bahnschrift" panose="020B0502040204020203" pitchFamily="34" charset="0"/>
              </a:rPr>
              <a:t>land rent and rent review period;</a:t>
            </a:r>
          </a:p>
          <a:p>
            <a:pPr algn="just">
              <a:buFontTx/>
              <a:buChar char="-"/>
            </a:pPr>
            <a:r>
              <a:rPr lang="en-US">
                <a:latin typeface="Bahnschrift" panose="020B0502040204020203" pitchFamily="34" charset="0"/>
              </a:rPr>
              <a:t>Other compensation like, education funds, village maintenance fund and any other types of monetary contributions negotiated between </a:t>
            </a:r>
            <a:r>
              <a:rPr lang="en-US" err="1">
                <a:latin typeface="Bahnschrift" panose="020B0502040204020203" pitchFamily="34" charset="0"/>
              </a:rPr>
              <a:t>iTLTB</a:t>
            </a:r>
            <a:r>
              <a:rPr lang="en-US">
                <a:latin typeface="Bahnschrift" panose="020B0502040204020203" pitchFamily="34" charset="0"/>
              </a:rPr>
              <a:t> and the intending Lessee in consultation with the land owning units;</a:t>
            </a:r>
          </a:p>
          <a:p>
            <a:pPr algn="just">
              <a:buFontTx/>
              <a:buChar char="-"/>
            </a:pPr>
            <a:r>
              <a:rPr lang="en-US">
                <a:latin typeface="Bahnschrift" panose="020B0502040204020203" pitchFamily="34" charset="0"/>
              </a:rPr>
              <a:t>Other benefits may include conditions to employ land owners from the land owning units, involvement in the entity lessee via joint venture arrangement or part of the board of directors. </a:t>
            </a:r>
          </a:p>
          <a:p>
            <a:pPr>
              <a:buFontTx/>
              <a:buChar char="-"/>
            </a:pPr>
            <a:endParaRPr lang="en-US">
              <a:latin typeface="Bahnschrift" panose="020B0502040204020203" pitchFamily="34" charset="0"/>
            </a:endParaRPr>
          </a:p>
        </p:txBody>
      </p:sp>
    </p:spTree>
    <p:extLst>
      <p:ext uri="{BB962C8B-B14F-4D97-AF65-F5344CB8AC3E}">
        <p14:creationId xmlns:p14="http://schemas.microsoft.com/office/powerpoint/2010/main" val="3354506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609600"/>
            <a:ext cx="6589199" cy="1280890"/>
          </a:xfrm>
        </p:spPr>
        <p:txBody>
          <a:bodyPr/>
          <a:lstStyle/>
          <a:p>
            <a:r>
              <a:rPr lang="en-US">
                <a:latin typeface="Bahnschrift" panose="020B0502040204020203" pitchFamily="34" charset="0"/>
              </a:rPr>
              <a:t>Fiji Carbon Markets</a:t>
            </a:r>
          </a:p>
        </p:txBody>
      </p:sp>
      <p:sp>
        <p:nvSpPr>
          <p:cNvPr id="3" name="Content Placeholder 2"/>
          <p:cNvSpPr>
            <a:spLocks noGrp="1"/>
          </p:cNvSpPr>
          <p:nvPr>
            <p:ph idx="1"/>
          </p:nvPr>
        </p:nvSpPr>
        <p:spPr>
          <a:xfrm>
            <a:off x="1295400" y="1676400"/>
            <a:ext cx="6591985" cy="3777622"/>
          </a:xfrm>
        </p:spPr>
        <p:txBody>
          <a:bodyPr/>
          <a:lstStyle/>
          <a:p>
            <a:pPr algn="just"/>
            <a:r>
              <a:rPr lang="en-US">
                <a:latin typeface="Bahnschrift" panose="020B0502040204020203" pitchFamily="34" charset="0"/>
              </a:rPr>
              <a:t>The Climate Change Act 2021 (“CCA”) provides the legal framework that will enable the carbon markets to operate within Fiji. </a:t>
            </a:r>
          </a:p>
          <a:p>
            <a:pPr algn="just"/>
            <a:r>
              <a:rPr lang="en-US">
                <a:latin typeface="Bahnschrift" panose="020B0502040204020203" pitchFamily="34" charset="0"/>
              </a:rPr>
              <a:t>The Regulations to operationalize the Part 10 of the CCA, that is “Carbon Sequestration Property Rights and Emissions Reduction Projects, </a:t>
            </a:r>
            <a:r>
              <a:rPr lang="en-US" err="1">
                <a:latin typeface="Bahnschrift" panose="020B0502040204020203" pitchFamily="34" charset="0"/>
              </a:rPr>
              <a:t>Programmes</a:t>
            </a:r>
            <a:r>
              <a:rPr lang="en-US">
                <a:latin typeface="Bahnschrift" panose="020B0502040204020203" pitchFamily="34" charset="0"/>
              </a:rPr>
              <a:t> and Activities” are currently in draft form. </a:t>
            </a:r>
          </a:p>
          <a:p>
            <a:pPr algn="just"/>
            <a:r>
              <a:rPr lang="en-US">
                <a:latin typeface="Bahnschrift" panose="020B0502040204020203" pitchFamily="34" charset="0"/>
              </a:rPr>
              <a:t>The existing legal frame work and institutions that administers land management, consent processes, distribution of compensation to resources owners will be beneficial in administering similar processes required in the carbon markets and under the draft CCA Regulations . </a:t>
            </a:r>
          </a:p>
        </p:txBody>
      </p:sp>
    </p:spTree>
    <p:extLst>
      <p:ext uri="{BB962C8B-B14F-4D97-AF65-F5344CB8AC3E}">
        <p14:creationId xmlns:p14="http://schemas.microsoft.com/office/powerpoint/2010/main" val="84711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47338"/>
            <a:ext cx="6589199" cy="1280890"/>
          </a:xfrm>
        </p:spPr>
        <p:txBody>
          <a:bodyPr/>
          <a:lstStyle/>
          <a:p>
            <a:br>
              <a:rPr lang="en-US"/>
            </a:br>
            <a:r>
              <a:rPr lang="en-US">
                <a:latin typeface="Bahnschrift" panose="020B0502040204020203" pitchFamily="34" charset="0"/>
              </a:rPr>
              <a:t>FIJI</a:t>
            </a:r>
          </a:p>
        </p:txBody>
      </p:sp>
      <p:sp>
        <p:nvSpPr>
          <p:cNvPr id="4" name="Slide Number Placeholder 3"/>
          <p:cNvSpPr>
            <a:spLocks noGrp="1"/>
          </p:cNvSpPr>
          <p:nvPr>
            <p:ph type="sldNum" sz="quarter" idx="12"/>
          </p:nvPr>
        </p:nvSpPr>
        <p:spPr/>
        <p:txBody>
          <a:bodyPr/>
          <a:lstStyle/>
          <a:p>
            <a:fld id="{6D22F896-40B5-4ADD-8801-0D06FADFA095}" type="slidenum">
              <a:rPr lang="en-US" smtClean="0"/>
              <a:t>2</a:t>
            </a:fld>
            <a:endParaRPr lang="en-US"/>
          </a:p>
        </p:txBody>
      </p:sp>
      <p:pic>
        <p:nvPicPr>
          <p:cNvPr id="1026" name="Picture 2" descr="Fiji | History, Map, Flag, Points of Interest, &amp; Facts ..."/>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1373737"/>
            <a:ext cx="4476750" cy="3276600"/>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txBox="1">
            <a:spLocks/>
          </p:cNvSpPr>
          <p:nvPr/>
        </p:nvSpPr>
        <p:spPr>
          <a:xfrm>
            <a:off x="5456238" y="1219200"/>
            <a:ext cx="2743200" cy="35052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auto">
              <a:spcAft>
                <a:spcPts val="0"/>
              </a:spcAft>
            </a:pPr>
            <a:r>
              <a:rPr lang="en-US" sz="2000">
                <a:latin typeface="Bahnschrift" panose="020B0502040204020203" pitchFamily="34" charset="0"/>
              </a:rPr>
              <a:t>Located approximately in the South Pacific Ocean, east of Australia and about northeast of New Zealand. Fiji is an archipelago with approximately more than 300 islands with a population of just below a million. </a:t>
            </a:r>
          </a:p>
        </p:txBody>
      </p:sp>
      <p:sp>
        <p:nvSpPr>
          <p:cNvPr id="7" name="Title 1"/>
          <p:cNvSpPr txBox="1">
            <a:spLocks/>
          </p:cNvSpPr>
          <p:nvPr/>
        </p:nvSpPr>
        <p:spPr>
          <a:xfrm>
            <a:off x="990600" y="4934472"/>
            <a:ext cx="7658726" cy="1370854"/>
          </a:xfrm>
          <a:prstGeom prst="rect">
            <a:avLst/>
          </a:prstGeom>
        </p:spPr>
        <p:txBody>
          <a:bodyPr vert="horz" lIns="91440" tIns="45720" rIns="91440" bIns="45720" rtlCol="0" anchor="t">
            <a:normAutofit fontScale="925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fontAlgn="auto">
              <a:spcAft>
                <a:spcPts val="0"/>
              </a:spcAft>
            </a:pPr>
            <a:r>
              <a:rPr lang="en-US" sz="2000">
                <a:latin typeface="Bahnschrift" panose="020B0502040204020203" pitchFamily="34" charset="0"/>
              </a:rPr>
              <a:t> A former British colony gaining independence in 1970. Fiji is very rich and diverse in culture and religion, the population comprising of indigenous Fijians, Rotuman's, Fijians with Indian, Chinese European descents and other Pacific Islanders who have migrated to Fiji. </a:t>
            </a:r>
          </a:p>
        </p:txBody>
      </p:sp>
    </p:spTree>
    <p:extLst>
      <p:ext uri="{BB962C8B-B14F-4D97-AF65-F5344CB8AC3E}">
        <p14:creationId xmlns:p14="http://schemas.microsoft.com/office/powerpoint/2010/main" val="365666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8AFCE-81D6-4753-8DFE-7938A3C084C6}"/>
              </a:ext>
            </a:extLst>
          </p:cNvPr>
          <p:cNvSpPr>
            <a:spLocks noGrp="1"/>
          </p:cNvSpPr>
          <p:nvPr>
            <p:ph type="title"/>
          </p:nvPr>
        </p:nvSpPr>
        <p:spPr>
          <a:xfrm>
            <a:off x="1371600" y="609600"/>
            <a:ext cx="4323300" cy="869950"/>
          </a:xfrm>
        </p:spPr>
        <p:txBody>
          <a:bodyPr/>
          <a:lstStyle/>
          <a:p>
            <a:r>
              <a:rPr lang="en-US">
                <a:latin typeface="Bahnschrift" panose="020B0502040204020203" pitchFamily="34" charset="0"/>
              </a:rPr>
              <a:t>Land Tenure in Fiji</a:t>
            </a:r>
            <a:endParaRPr lang="x-none">
              <a:latin typeface="Bahnschrift" panose="020B0502040204020203" pitchFamily="34" charset="0"/>
            </a:endParaRPr>
          </a:p>
        </p:txBody>
      </p:sp>
      <p:graphicFrame>
        <p:nvGraphicFramePr>
          <p:cNvPr id="4" name="Content Placeholder 3">
            <a:extLst>
              <a:ext uri="{FF2B5EF4-FFF2-40B4-BE49-F238E27FC236}">
                <a16:creationId xmlns:a16="http://schemas.microsoft.com/office/drawing/2014/main" id="{82AF4D71-600E-4435-A4C5-ED5B45A9E3FC}"/>
              </a:ext>
            </a:extLst>
          </p:cNvPr>
          <p:cNvGraphicFramePr>
            <a:graphicFrameLocks noGrp="1"/>
          </p:cNvGraphicFramePr>
          <p:nvPr>
            <p:ph idx="1"/>
            <p:extLst>
              <p:ext uri="{D42A27DB-BD31-4B8C-83A1-F6EECF244321}">
                <p14:modId xmlns:p14="http://schemas.microsoft.com/office/powerpoint/2010/main" val="3107189512"/>
              </p:ext>
            </p:extLst>
          </p:nvPr>
        </p:nvGraphicFramePr>
        <p:xfrm>
          <a:off x="990600" y="1524000"/>
          <a:ext cx="7543800" cy="25084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1146586" y="6248400"/>
            <a:ext cx="7387814" cy="369332"/>
          </a:xfrm>
          <a:prstGeom prst="rect">
            <a:avLst/>
          </a:prstGeom>
          <a:noFill/>
        </p:spPr>
        <p:txBody>
          <a:bodyPr wrap="square" rtlCol="0">
            <a:spAutoFit/>
          </a:bodyPr>
          <a:lstStyle/>
          <a:p>
            <a:r>
              <a:rPr lang="en-US"/>
              <a:t>*</a:t>
            </a:r>
            <a:r>
              <a:rPr lang="en-US" sz="1400" i="1" err="1">
                <a:latin typeface="Bahnschrift" panose="020B0502040204020203" pitchFamily="34" charset="0"/>
              </a:rPr>
              <a:t>iTuakei</a:t>
            </a:r>
            <a:r>
              <a:rPr lang="en-US" sz="1400" i="1">
                <a:latin typeface="Bahnschrift" panose="020B0502040204020203" pitchFamily="34" charset="0"/>
              </a:rPr>
              <a:t>: is a word in the Fijian vernacular to describe “indigenous</a:t>
            </a:r>
            <a:r>
              <a:rPr lang="en-US" sz="1400">
                <a:latin typeface="Bahnschrift" panose="020B0502040204020203" pitchFamily="34" charset="0"/>
              </a:rPr>
              <a:t>” </a:t>
            </a:r>
          </a:p>
        </p:txBody>
      </p:sp>
      <p:sp>
        <p:nvSpPr>
          <p:cNvPr id="6" name="Rectangle 5"/>
          <p:cNvSpPr/>
          <p:nvPr/>
        </p:nvSpPr>
        <p:spPr>
          <a:xfrm>
            <a:off x="1295400" y="4343400"/>
            <a:ext cx="7010400" cy="1477328"/>
          </a:xfrm>
          <a:prstGeom prst="rect">
            <a:avLst/>
          </a:prstGeom>
        </p:spPr>
        <p:txBody>
          <a:bodyPr wrap="square">
            <a:spAutoFit/>
          </a:bodyPr>
          <a:lstStyle/>
          <a:p>
            <a:pPr algn="just"/>
            <a:r>
              <a:rPr lang="en-US">
                <a:latin typeface="Bahnschrift" panose="020B0502040204020203" pitchFamily="34" charset="0"/>
              </a:rPr>
              <a:t>The ownership of land in Fiji, whether absolute or qualified, is based upon well settled law or custom. Every inch of land in Fiji has an owner, whether by the State, freehold or by </a:t>
            </a:r>
            <a:r>
              <a:rPr lang="en-US" err="1">
                <a:latin typeface="Bahnschrift" panose="020B0502040204020203" pitchFamily="34" charset="0"/>
              </a:rPr>
              <a:t>itaukei</a:t>
            </a:r>
            <a:r>
              <a:rPr lang="en-US">
                <a:latin typeface="Bahnschrift" panose="020B0502040204020203" pitchFamily="34" charset="0"/>
              </a:rPr>
              <a:t> (indigenous) land owners. Every parcel or tract of land has a name and the boundaries are defined and well known.</a:t>
            </a:r>
            <a:endParaRPr lang="x-none">
              <a:latin typeface="Bahnschrift" panose="020B0502040204020203" pitchFamily="34" charset="0"/>
            </a:endParaRPr>
          </a:p>
        </p:txBody>
      </p:sp>
    </p:spTree>
    <p:extLst>
      <p:ext uri="{BB962C8B-B14F-4D97-AF65-F5344CB8AC3E}">
        <p14:creationId xmlns:p14="http://schemas.microsoft.com/office/powerpoint/2010/main" val="2197968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B15A1-4969-4132-A9C1-9FBC0A55C696}"/>
              </a:ext>
            </a:extLst>
          </p:cNvPr>
          <p:cNvSpPr>
            <a:spLocks noGrp="1"/>
          </p:cNvSpPr>
          <p:nvPr>
            <p:ph type="title"/>
          </p:nvPr>
        </p:nvSpPr>
        <p:spPr>
          <a:xfrm>
            <a:off x="1524000" y="631115"/>
            <a:ext cx="6589199" cy="762000"/>
          </a:xfrm>
        </p:spPr>
        <p:txBody>
          <a:bodyPr/>
          <a:lstStyle/>
          <a:p>
            <a:r>
              <a:rPr lang="en-US">
                <a:latin typeface="Bahnschrift" panose="020B0502040204020203" pitchFamily="34" charset="0"/>
              </a:rPr>
              <a:t>Pre - Cession</a:t>
            </a:r>
            <a:endParaRPr lang="x-none">
              <a:latin typeface="Bahnschrift" panose="020B0502040204020203" pitchFamily="34" charset="0"/>
            </a:endParaRPr>
          </a:p>
        </p:txBody>
      </p:sp>
      <p:sp>
        <p:nvSpPr>
          <p:cNvPr id="3" name="Content Placeholder 2">
            <a:extLst>
              <a:ext uri="{FF2B5EF4-FFF2-40B4-BE49-F238E27FC236}">
                <a16:creationId xmlns:a16="http://schemas.microsoft.com/office/drawing/2014/main" id="{59C7FAB8-E01A-4322-8740-8C88DE2B77C8}"/>
              </a:ext>
            </a:extLst>
          </p:cNvPr>
          <p:cNvSpPr>
            <a:spLocks noGrp="1"/>
          </p:cNvSpPr>
          <p:nvPr>
            <p:ph idx="1"/>
          </p:nvPr>
        </p:nvSpPr>
        <p:spPr>
          <a:xfrm>
            <a:off x="969225" y="1905000"/>
            <a:ext cx="7162800" cy="3352800"/>
          </a:xfrm>
        </p:spPr>
        <p:txBody>
          <a:bodyPr/>
          <a:lstStyle/>
          <a:p>
            <a:pPr algn="just"/>
            <a:r>
              <a:rPr lang="en-US">
                <a:latin typeface="Bahnschrift" panose="020B0502040204020203" pitchFamily="34" charset="0"/>
              </a:rPr>
              <a:t>Ownership of land was absolutely in the land owning unit and so the right of ownership over land was absolute and indestructible, land was transferred amongst tribes through some form of custom and in return for military services, dowry or any other service. </a:t>
            </a:r>
          </a:p>
          <a:p>
            <a:pPr algn="just"/>
            <a:r>
              <a:rPr lang="en-US">
                <a:latin typeface="Bahnschrift" panose="020B0502040204020203" pitchFamily="34" charset="0"/>
              </a:rPr>
              <a:t>Changes brought about by European settlers and Missionaries was one of the major push factors that led to the formal handover of Fiji to Great Britain – Deed of Cession on 10</a:t>
            </a:r>
            <a:r>
              <a:rPr lang="en-US" baseline="30000">
                <a:latin typeface="Bahnschrift" panose="020B0502040204020203" pitchFamily="34" charset="0"/>
              </a:rPr>
              <a:t>th</a:t>
            </a:r>
            <a:r>
              <a:rPr lang="en-US">
                <a:latin typeface="Bahnschrift" panose="020B0502040204020203" pitchFamily="34" charset="0"/>
              </a:rPr>
              <a:t> October 1874.</a:t>
            </a:r>
            <a:endParaRPr lang="x-none">
              <a:latin typeface="Bahnschrift" panose="020B0502040204020203" pitchFamily="34" charset="0"/>
            </a:endParaRPr>
          </a:p>
        </p:txBody>
      </p:sp>
    </p:spTree>
    <p:extLst>
      <p:ext uri="{BB962C8B-B14F-4D97-AF65-F5344CB8AC3E}">
        <p14:creationId xmlns:p14="http://schemas.microsoft.com/office/powerpoint/2010/main" val="1683508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D52CD-EBF2-415D-9598-33DC70BBBACB}"/>
              </a:ext>
            </a:extLst>
          </p:cNvPr>
          <p:cNvSpPr>
            <a:spLocks noGrp="1"/>
          </p:cNvSpPr>
          <p:nvPr>
            <p:ph type="title"/>
          </p:nvPr>
        </p:nvSpPr>
        <p:spPr>
          <a:xfrm>
            <a:off x="1429800" y="609600"/>
            <a:ext cx="6589199" cy="838200"/>
          </a:xfrm>
        </p:spPr>
        <p:txBody>
          <a:bodyPr/>
          <a:lstStyle/>
          <a:p>
            <a:r>
              <a:rPr lang="en-US">
                <a:latin typeface="Bahnschrift" panose="020B0502040204020203" pitchFamily="34" charset="0"/>
              </a:rPr>
              <a:t>Deed of Cession</a:t>
            </a:r>
            <a:endParaRPr lang="x-none">
              <a:latin typeface="Bahnschrift" panose="020B0502040204020203" pitchFamily="34" charset="0"/>
            </a:endParaRPr>
          </a:p>
        </p:txBody>
      </p:sp>
      <p:sp>
        <p:nvSpPr>
          <p:cNvPr id="3" name="Content Placeholder 2">
            <a:extLst>
              <a:ext uri="{FF2B5EF4-FFF2-40B4-BE49-F238E27FC236}">
                <a16:creationId xmlns:a16="http://schemas.microsoft.com/office/drawing/2014/main" id="{0D243EE8-9843-4AEC-AA35-2C7DF14E8282}"/>
              </a:ext>
            </a:extLst>
          </p:cNvPr>
          <p:cNvSpPr>
            <a:spLocks noGrp="1"/>
          </p:cNvSpPr>
          <p:nvPr>
            <p:ph idx="1"/>
          </p:nvPr>
        </p:nvSpPr>
        <p:spPr>
          <a:xfrm>
            <a:off x="990600" y="1676400"/>
            <a:ext cx="7924800" cy="4876800"/>
          </a:xfrm>
        </p:spPr>
        <p:txBody>
          <a:bodyPr>
            <a:normAutofit/>
          </a:bodyPr>
          <a:lstStyle/>
          <a:p>
            <a:r>
              <a:rPr lang="en-US">
                <a:latin typeface="Bahnschrift" panose="020B0502040204020203" pitchFamily="34" charset="0"/>
              </a:rPr>
              <a:t>With the signing, it was official, Fiji became a British Crown Colony. </a:t>
            </a:r>
          </a:p>
          <a:p>
            <a:r>
              <a:rPr lang="en-US">
                <a:latin typeface="Bahnschrift" panose="020B0502040204020203" pitchFamily="34" charset="0"/>
              </a:rPr>
              <a:t>Clause 4 of the Deed of Cession 1874:</a:t>
            </a:r>
          </a:p>
          <a:p>
            <a:pPr marL="0" indent="0" algn="ctr">
              <a:lnSpc>
                <a:spcPct val="150000"/>
              </a:lnSpc>
              <a:buNone/>
            </a:pPr>
            <a:r>
              <a:rPr lang="en-US" sz="2400">
                <a:latin typeface="Bahnschrift" panose="020B0502040204020203" pitchFamily="34" charset="0"/>
              </a:rPr>
              <a:t>“</a:t>
            </a:r>
            <a:r>
              <a:rPr lang="en-US" sz="2000" i="1" u="sng">
                <a:latin typeface="Bahnschrift" panose="020B0502040204020203" pitchFamily="34" charset="0"/>
              </a:rPr>
              <a:t>That the absolute proprietorship of all lands not shown to be alienated so </a:t>
            </a:r>
            <a:r>
              <a:rPr lang="en-US" sz="2000" b="1" i="1" u="sng">
                <a:latin typeface="Bahnschrift" panose="020B0502040204020203" pitchFamily="34" charset="0"/>
              </a:rPr>
              <a:t>as to become bona fide the property of Europeans or other foreigners </a:t>
            </a:r>
            <a:r>
              <a:rPr lang="en-US" sz="2000" i="1" u="sng">
                <a:latin typeface="Bahnschrift" panose="020B0502040204020203" pitchFamily="34" charset="0"/>
              </a:rPr>
              <a:t>or not in the actual use or </a:t>
            </a:r>
            <a:r>
              <a:rPr lang="en-US" sz="2000" b="1" i="1" u="sng">
                <a:latin typeface="Bahnschrift" panose="020B0502040204020203" pitchFamily="34" charset="0"/>
              </a:rPr>
              <a:t>occupation of some chief or tribe or not actually required for the probable future support and maintenance of some chief or tribe</a:t>
            </a:r>
            <a:r>
              <a:rPr lang="en-US" sz="2000" i="1" u="sng">
                <a:latin typeface="Bahnschrift" panose="020B0502040204020203" pitchFamily="34" charset="0"/>
              </a:rPr>
              <a:t> shall be and is </a:t>
            </a:r>
            <a:r>
              <a:rPr lang="en-US" sz="2000" b="1" i="1" u="sng">
                <a:latin typeface="Bahnschrift" panose="020B0502040204020203" pitchFamily="34" charset="0"/>
              </a:rPr>
              <a:t>hereby declared to be vested in her Majesty, her heirs and successors</a:t>
            </a:r>
            <a:r>
              <a:rPr lang="en-US" sz="2400" u="sng">
                <a:latin typeface="Bahnschrift" panose="020B0502040204020203" pitchFamily="34" charset="0"/>
              </a:rPr>
              <a:t>.</a:t>
            </a:r>
            <a:r>
              <a:rPr lang="en-US" sz="2400">
                <a:latin typeface="Bahnschrift" panose="020B0502040204020203" pitchFamily="34" charset="0"/>
              </a:rPr>
              <a:t>”</a:t>
            </a:r>
            <a:endParaRPr lang="x-none" sz="2400">
              <a:latin typeface="Bahnschrift" panose="020B0502040204020203" pitchFamily="34" charset="0"/>
            </a:endParaRPr>
          </a:p>
        </p:txBody>
      </p:sp>
    </p:spTree>
    <p:extLst>
      <p:ext uri="{BB962C8B-B14F-4D97-AF65-F5344CB8AC3E}">
        <p14:creationId xmlns:p14="http://schemas.microsoft.com/office/powerpoint/2010/main" val="314718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35FD2-1E9B-4A86-A08F-90A35ED1D8C2}"/>
              </a:ext>
            </a:extLst>
          </p:cNvPr>
          <p:cNvSpPr>
            <a:spLocks noGrp="1"/>
          </p:cNvSpPr>
          <p:nvPr>
            <p:ph type="title"/>
          </p:nvPr>
        </p:nvSpPr>
        <p:spPr>
          <a:xfrm>
            <a:off x="1493380" y="609600"/>
            <a:ext cx="6589199" cy="838200"/>
          </a:xfrm>
        </p:spPr>
        <p:txBody>
          <a:bodyPr/>
          <a:lstStyle/>
          <a:p>
            <a:r>
              <a:rPr lang="en-US">
                <a:latin typeface="Bahnschrift" panose="020B0502040204020203" pitchFamily="34" charset="0"/>
              </a:rPr>
              <a:t>Lands Claims Commission</a:t>
            </a:r>
            <a:endParaRPr lang="x-none">
              <a:latin typeface="Bahnschrift" panose="020B0502040204020203" pitchFamily="34" charset="0"/>
            </a:endParaRPr>
          </a:p>
        </p:txBody>
      </p:sp>
      <p:sp>
        <p:nvSpPr>
          <p:cNvPr id="3" name="Content Placeholder 2">
            <a:extLst>
              <a:ext uri="{FF2B5EF4-FFF2-40B4-BE49-F238E27FC236}">
                <a16:creationId xmlns:a16="http://schemas.microsoft.com/office/drawing/2014/main" id="{6E83345D-4563-4FF9-99D3-4F3A141559AB}"/>
              </a:ext>
            </a:extLst>
          </p:cNvPr>
          <p:cNvSpPr>
            <a:spLocks noGrp="1"/>
          </p:cNvSpPr>
          <p:nvPr>
            <p:ph idx="1"/>
          </p:nvPr>
        </p:nvSpPr>
        <p:spPr>
          <a:xfrm>
            <a:off x="1066800" y="1600200"/>
            <a:ext cx="7010400" cy="4465320"/>
          </a:xfrm>
        </p:spPr>
        <p:txBody>
          <a:bodyPr>
            <a:normAutofit/>
          </a:bodyPr>
          <a:lstStyle/>
          <a:p>
            <a:pPr algn="just"/>
            <a:r>
              <a:rPr lang="en-US">
                <a:latin typeface="Bahnschrift" panose="020B0502040204020203" pitchFamily="34" charset="0"/>
              </a:rPr>
              <a:t>Governor Sir Arthur Gordon at the time had to determine the land that were bought by early settlers to be able to account for land available to the indigenous population. </a:t>
            </a:r>
          </a:p>
          <a:p>
            <a:pPr algn="just"/>
            <a:r>
              <a:rPr lang="en-US">
                <a:latin typeface="Bahnschrift" panose="020B0502040204020203" pitchFamily="34" charset="0"/>
              </a:rPr>
              <a:t>The Land Claims Ordinance of 1876 gave rise to the Lands Claims Commission that investigated all land claims and endorsed the issue of Freehold Land titles known as Crown Grants. </a:t>
            </a:r>
          </a:p>
          <a:p>
            <a:pPr algn="just"/>
            <a:r>
              <a:rPr lang="en-US">
                <a:latin typeface="Bahnschrift" panose="020B0502040204020203" pitchFamily="34" charset="0"/>
              </a:rPr>
              <a:t>The proceedings of the Land Claims Commission took about six years so that by 1882, Sir Gordon, despite opposition from all quarters, was ready to confer the remainder of all land in Fiji to indigenous Fijians under the 1882 Native Lands Ordinance, later known as the Native Lands Act of 1905 and currently known as the </a:t>
            </a:r>
            <a:r>
              <a:rPr lang="en-US" err="1">
                <a:latin typeface="Bahnschrift" panose="020B0502040204020203" pitchFamily="34" charset="0"/>
              </a:rPr>
              <a:t>iTaukei</a:t>
            </a:r>
            <a:r>
              <a:rPr lang="en-US">
                <a:latin typeface="Bahnschrift" panose="020B0502040204020203" pitchFamily="34" charset="0"/>
              </a:rPr>
              <a:t> Lands Act of 1905. </a:t>
            </a:r>
            <a:endParaRPr lang="x-none">
              <a:latin typeface="Bahnschrift" panose="020B0502040204020203" pitchFamily="34" charset="0"/>
            </a:endParaRPr>
          </a:p>
          <a:p>
            <a:pPr algn="just"/>
            <a:endParaRPr lang="x-none">
              <a:latin typeface="Bahnschrift" panose="020B0502040204020203" pitchFamily="34" charset="0"/>
            </a:endParaRPr>
          </a:p>
        </p:txBody>
      </p:sp>
    </p:spTree>
    <p:extLst>
      <p:ext uri="{BB962C8B-B14F-4D97-AF65-F5344CB8AC3E}">
        <p14:creationId xmlns:p14="http://schemas.microsoft.com/office/powerpoint/2010/main" val="2855044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629064"/>
            <a:ext cx="6589199" cy="899890"/>
          </a:xfrm>
        </p:spPr>
        <p:txBody>
          <a:bodyPr/>
          <a:lstStyle/>
          <a:p>
            <a:r>
              <a:rPr lang="en-US">
                <a:latin typeface="Bahnschrift" panose="020B0502040204020203" pitchFamily="34" charset="0"/>
              </a:rPr>
              <a:t>Lands Claims Commission</a:t>
            </a:r>
            <a:endParaRPr lang="en-US"/>
          </a:p>
        </p:txBody>
      </p:sp>
      <p:sp>
        <p:nvSpPr>
          <p:cNvPr id="3" name="Content Placeholder 2"/>
          <p:cNvSpPr>
            <a:spLocks noGrp="1"/>
          </p:cNvSpPr>
          <p:nvPr>
            <p:ph idx="1"/>
          </p:nvPr>
        </p:nvSpPr>
        <p:spPr>
          <a:xfrm>
            <a:off x="1066800" y="1600200"/>
            <a:ext cx="7543800" cy="4800600"/>
          </a:xfrm>
        </p:spPr>
        <p:txBody>
          <a:bodyPr>
            <a:normAutofit/>
          </a:bodyPr>
          <a:lstStyle/>
          <a:p>
            <a:pPr algn="just"/>
            <a:r>
              <a:rPr lang="en-US">
                <a:latin typeface="Bahnschrift" panose="020B0502040204020203" pitchFamily="34" charset="0"/>
              </a:rPr>
              <a:t>Land not claimed to be Freehold or </a:t>
            </a:r>
            <a:r>
              <a:rPr lang="en-US" err="1">
                <a:latin typeface="Bahnschrift" panose="020B0502040204020203" pitchFamily="34" charset="0"/>
              </a:rPr>
              <a:t>iTaukei</a:t>
            </a:r>
            <a:r>
              <a:rPr lang="en-US">
                <a:latin typeface="Bahnschrift" panose="020B0502040204020203" pitchFamily="34" charset="0"/>
              </a:rPr>
              <a:t> owned became vested in the Crown by virtue of the </a:t>
            </a:r>
            <a:r>
              <a:rPr lang="en-US" err="1">
                <a:latin typeface="Bahnschrift" panose="020B0502040204020203" pitchFamily="34" charset="0"/>
              </a:rPr>
              <a:t>iTaukei</a:t>
            </a:r>
            <a:r>
              <a:rPr lang="en-US">
                <a:latin typeface="Bahnschrift" panose="020B0502040204020203" pitchFamily="34" charset="0"/>
              </a:rPr>
              <a:t> Lands Act and were known as Vacant or Schedule B lands. </a:t>
            </a:r>
          </a:p>
          <a:p>
            <a:pPr algn="just"/>
            <a:r>
              <a:rPr lang="en-US">
                <a:latin typeface="Bahnschrift" panose="020B0502040204020203" pitchFamily="34" charset="0"/>
              </a:rPr>
              <a:t>Some lands were also found to have been owned by landowning units which have become extinct and these also became vested in the Crown by </a:t>
            </a:r>
            <a:r>
              <a:rPr lang="en-US" err="1">
                <a:latin typeface="Bahnschrift" panose="020B0502040204020203" pitchFamily="34" charset="0"/>
              </a:rPr>
              <a:t>ultimus</a:t>
            </a:r>
            <a:r>
              <a:rPr lang="en-US">
                <a:latin typeface="Bahnschrift" panose="020B0502040204020203" pitchFamily="34" charset="0"/>
              </a:rPr>
              <a:t> </a:t>
            </a:r>
            <a:r>
              <a:rPr lang="en-US" err="1">
                <a:latin typeface="Bahnschrift" panose="020B0502040204020203" pitchFamily="34" charset="0"/>
              </a:rPr>
              <a:t>haeres</a:t>
            </a:r>
            <a:r>
              <a:rPr lang="en-US">
                <a:latin typeface="Bahnschrift" panose="020B0502040204020203" pitchFamily="34" charset="0"/>
              </a:rPr>
              <a:t> and are known as Schedule A lands.</a:t>
            </a:r>
          </a:p>
          <a:p>
            <a:pPr algn="just"/>
            <a:r>
              <a:rPr lang="en-US">
                <a:latin typeface="Bahnschrift" panose="020B0502040204020203" pitchFamily="34" charset="0"/>
              </a:rPr>
              <a:t>The Commission’s work was vital in the preservation of </a:t>
            </a:r>
            <a:r>
              <a:rPr lang="en-US" err="1">
                <a:latin typeface="Bahnschrift" panose="020B0502040204020203" pitchFamily="34" charset="0"/>
              </a:rPr>
              <a:t>iTaukei</a:t>
            </a:r>
            <a:r>
              <a:rPr lang="en-US">
                <a:latin typeface="Bahnschrift" panose="020B0502040204020203" pitchFamily="34" charset="0"/>
              </a:rPr>
              <a:t> land and documentation of </a:t>
            </a:r>
            <a:r>
              <a:rPr lang="en-US" err="1">
                <a:latin typeface="Bahnschrift" panose="020B0502040204020203" pitchFamily="34" charset="0"/>
              </a:rPr>
              <a:t>iTaukei</a:t>
            </a:r>
            <a:r>
              <a:rPr lang="en-US">
                <a:latin typeface="Bahnschrift" panose="020B0502040204020203" pitchFamily="34" charset="0"/>
              </a:rPr>
              <a:t> land ownership and boundaries, which resulted in the creation of the </a:t>
            </a:r>
            <a:r>
              <a:rPr lang="en-US" err="1">
                <a:latin typeface="Bahnschrift" panose="020B0502040204020203" pitchFamily="34" charset="0"/>
              </a:rPr>
              <a:t>iTaukei</a:t>
            </a:r>
            <a:r>
              <a:rPr lang="en-US">
                <a:latin typeface="Bahnschrift" panose="020B0502040204020203" pitchFamily="34" charset="0"/>
              </a:rPr>
              <a:t> Register of Land or </a:t>
            </a:r>
            <a:r>
              <a:rPr lang="en-US" err="1">
                <a:latin typeface="Bahnschrift" panose="020B0502040204020203" pitchFamily="34" charset="0"/>
              </a:rPr>
              <a:t>Vola</a:t>
            </a:r>
            <a:r>
              <a:rPr lang="en-US">
                <a:latin typeface="Bahnschrift" panose="020B0502040204020203" pitchFamily="34" charset="0"/>
              </a:rPr>
              <a:t> </a:t>
            </a:r>
            <a:r>
              <a:rPr lang="en-US" err="1">
                <a:latin typeface="Bahnschrift" panose="020B0502040204020203" pitchFamily="34" charset="0"/>
              </a:rPr>
              <a:t>ni</a:t>
            </a:r>
            <a:r>
              <a:rPr lang="en-US">
                <a:latin typeface="Bahnschrift" panose="020B0502040204020203" pitchFamily="34" charset="0"/>
              </a:rPr>
              <a:t> Kawa Bula. </a:t>
            </a:r>
          </a:p>
          <a:p>
            <a:pPr algn="just"/>
            <a:r>
              <a:rPr lang="en-US">
                <a:latin typeface="Bahnschrift" panose="020B0502040204020203" pitchFamily="34" charset="0"/>
              </a:rPr>
              <a:t>The Commission is now known as the </a:t>
            </a:r>
            <a:r>
              <a:rPr lang="en-US" err="1">
                <a:latin typeface="Bahnschrift" panose="020B0502040204020203" pitchFamily="34" charset="0"/>
              </a:rPr>
              <a:t>iTaukei</a:t>
            </a:r>
            <a:r>
              <a:rPr lang="en-US">
                <a:latin typeface="Bahnschrift" panose="020B0502040204020203" pitchFamily="34" charset="0"/>
              </a:rPr>
              <a:t> Lands and Fisheries Commission, which continues to maintain the </a:t>
            </a:r>
            <a:r>
              <a:rPr lang="en-US" err="1">
                <a:latin typeface="Bahnschrift" panose="020B0502040204020203" pitchFamily="34" charset="0"/>
              </a:rPr>
              <a:t>iTaukei</a:t>
            </a:r>
            <a:r>
              <a:rPr lang="en-US">
                <a:latin typeface="Bahnschrift" panose="020B0502040204020203" pitchFamily="34" charset="0"/>
              </a:rPr>
              <a:t> Register of Land and also investigates and resolves disputes or claims related to land or fisheries ownership. </a:t>
            </a:r>
          </a:p>
        </p:txBody>
      </p:sp>
    </p:spTree>
    <p:extLst>
      <p:ext uri="{BB962C8B-B14F-4D97-AF65-F5344CB8AC3E}">
        <p14:creationId xmlns:p14="http://schemas.microsoft.com/office/powerpoint/2010/main" val="651584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533400"/>
            <a:ext cx="6589199" cy="1280890"/>
          </a:xfrm>
        </p:spPr>
        <p:txBody>
          <a:bodyPr/>
          <a:lstStyle/>
          <a:p>
            <a:r>
              <a:rPr lang="en-US">
                <a:latin typeface="Bahnschrift" panose="020B0502040204020203" pitchFamily="34" charset="0"/>
              </a:rPr>
              <a:t>Land Administration</a:t>
            </a:r>
          </a:p>
        </p:txBody>
      </p:sp>
      <p:sp>
        <p:nvSpPr>
          <p:cNvPr id="3" name="Content Placeholder 2"/>
          <p:cNvSpPr>
            <a:spLocks noGrp="1"/>
          </p:cNvSpPr>
          <p:nvPr>
            <p:ph idx="1"/>
          </p:nvPr>
        </p:nvSpPr>
        <p:spPr>
          <a:xfrm>
            <a:off x="1447800" y="1524000"/>
            <a:ext cx="6591985" cy="2895600"/>
          </a:xfrm>
        </p:spPr>
        <p:txBody>
          <a:bodyPr/>
          <a:lstStyle/>
          <a:p>
            <a:endParaRPr lang="en-US">
              <a:latin typeface="Bahnschrift" panose="020B0502040204020203" pitchFamily="34" charset="0"/>
            </a:endParaRPr>
          </a:p>
          <a:p>
            <a:r>
              <a:rPr lang="en-US">
                <a:latin typeface="Bahnschrift" panose="020B0502040204020203" pitchFamily="34" charset="0"/>
              </a:rPr>
              <a:t>There are two land administration systems in place in Fiji.</a:t>
            </a:r>
          </a:p>
          <a:p>
            <a:pPr algn="just"/>
            <a:r>
              <a:rPr lang="en-US">
                <a:latin typeface="Bahnschrift" panose="020B0502040204020203" pitchFamily="34" charset="0"/>
              </a:rPr>
              <a:t>The system that: </a:t>
            </a:r>
          </a:p>
          <a:p>
            <a:pPr marL="400050" indent="-400050" algn="just">
              <a:buAutoNum type="romanLcParenR"/>
            </a:pPr>
            <a:r>
              <a:rPr lang="en-US">
                <a:latin typeface="Bahnschrift" panose="020B0502040204020203" pitchFamily="34" charset="0"/>
              </a:rPr>
              <a:t>records and maintains </a:t>
            </a:r>
            <a:r>
              <a:rPr lang="en-US" err="1">
                <a:latin typeface="Bahnschrift" panose="020B0502040204020203" pitchFamily="34" charset="0"/>
              </a:rPr>
              <a:t>iTaukei</a:t>
            </a:r>
            <a:r>
              <a:rPr lang="en-US">
                <a:latin typeface="Bahnschrift" panose="020B0502040204020203" pitchFamily="34" charset="0"/>
              </a:rPr>
              <a:t> land; and</a:t>
            </a:r>
          </a:p>
          <a:p>
            <a:pPr marL="400050" indent="-400050" algn="just">
              <a:buAutoNum type="romanLcParenR"/>
            </a:pPr>
            <a:r>
              <a:rPr lang="en-US">
                <a:latin typeface="Bahnschrift" panose="020B0502040204020203" pitchFamily="34" charset="0"/>
              </a:rPr>
              <a:t>maintains and records freehold land, state land and leases and </a:t>
            </a:r>
            <a:r>
              <a:rPr lang="en-US" err="1">
                <a:latin typeface="Bahnschrift" panose="020B0502040204020203" pitchFamily="34" charset="0"/>
              </a:rPr>
              <a:t>iTaukei</a:t>
            </a:r>
            <a:r>
              <a:rPr lang="en-US">
                <a:latin typeface="Bahnschrift" panose="020B0502040204020203" pitchFamily="34" charset="0"/>
              </a:rPr>
              <a:t> leases.</a:t>
            </a:r>
          </a:p>
          <a:p>
            <a:pPr algn="just"/>
            <a:endParaRPr lang="en-US">
              <a:latin typeface="Bahnschrift" panose="020B0502040204020203" pitchFamily="34" charset="0"/>
            </a:endParaRPr>
          </a:p>
          <a:p>
            <a:pPr marL="0" indent="0" algn="just">
              <a:buNone/>
            </a:pPr>
            <a:endParaRPr lang="en-US" b="1">
              <a:latin typeface="Bahnschrift" panose="020B0502040204020203" pitchFamily="34" charset="0"/>
            </a:endParaRPr>
          </a:p>
          <a:p>
            <a:pPr marL="0" indent="0" algn="just">
              <a:buNone/>
            </a:pPr>
            <a:endParaRPr lang="en-US">
              <a:latin typeface="Bahnschrift" panose="020B0502040204020203" pitchFamily="34" charset="0"/>
            </a:endParaRPr>
          </a:p>
        </p:txBody>
      </p:sp>
    </p:spTree>
    <p:extLst>
      <p:ext uri="{BB962C8B-B14F-4D97-AF65-F5344CB8AC3E}">
        <p14:creationId xmlns:p14="http://schemas.microsoft.com/office/powerpoint/2010/main" val="296063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533400"/>
            <a:ext cx="6589199" cy="1280890"/>
          </a:xfrm>
        </p:spPr>
        <p:txBody>
          <a:bodyPr/>
          <a:lstStyle/>
          <a:p>
            <a:r>
              <a:rPr lang="en-US" err="1">
                <a:latin typeface="Bahnschrift" panose="020B0502040204020203" pitchFamily="34" charset="0"/>
              </a:rPr>
              <a:t>iTaukei</a:t>
            </a:r>
            <a:r>
              <a:rPr lang="en-US">
                <a:latin typeface="Bahnschrift" panose="020B0502040204020203" pitchFamily="34" charset="0"/>
              </a:rPr>
              <a:t> Land</a:t>
            </a:r>
          </a:p>
        </p:txBody>
      </p:sp>
      <p:sp>
        <p:nvSpPr>
          <p:cNvPr id="3" name="Content Placeholder 2"/>
          <p:cNvSpPr>
            <a:spLocks noGrp="1"/>
          </p:cNvSpPr>
          <p:nvPr>
            <p:ph idx="1"/>
          </p:nvPr>
        </p:nvSpPr>
        <p:spPr>
          <a:xfrm>
            <a:off x="1371600" y="1524000"/>
            <a:ext cx="7239000" cy="3124200"/>
          </a:xfrm>
        </p:spPr>
        <p:txBody>
          <a:bodyPr>
            <a:normAutofit/>
          </a:bodyPr>
          <a:lstStyle/>
          <a:p>
            <a:pPr marL="0" indent="0" algn="just">
              <a:buNone/>
            </a:pPr>
            <a:r>
              <a:rPr lang="en-US" b="1" err="1">
                <a:latin typeface="Bahnschrift" panose="020B0502040204020203" pitchFamily="34" charset="0"/>
              </a:rPr>
              <a:t>iTaukei</a:t>
            </a:r>
            <a:r>
              <a:rPr lang="en-US" b="1">
                <a:latin typeface="Bahnschrift" panose="020B0502040204020203" pitchFamily="34" charset="0"/>
              </a:rPr>
              <a:t> Land Trust Board (</a:t>
            </a:r>
            <a:r>
              <a:rPr lang="en-US" b="1" err="1">
                <a:latin typeface="Bahnschrift" panose="020B0502040204020203" pitchFamily="34" charset="0"/>
              </a:rPr>
              <a:t>iTLTB</a:t>
            </a:r>
            <a:r>
              <a:rPr lang="en-US" b="1">
                <a:latin typeface="Bahnschrift" panose="020B0502040204020203" pitchFamily="34" charset="0"/>
              </a:rPr>
              <a:t>)</a:t>
            </a:r>
            <a:endParaRPr lang="en-US">
              <a:latin typeface="Bahnschrift" panose="020B0502040204020203" pitchFamily="34" charset="0"/>
            </a:endParaRPr>
          </a:p>
          <a:p>
            <a:pPr algn="just"/>
            <a:r>
              <a:rPr lang="en-US" err="1">
                <a:latin typeface="Bahnschrift" panose="020B0502040204020203" pitchFamily="34" charset="0"/>
              </a:rPr>
              <a:t>iTLTB</a:t>
            </a:r>
            <a:r>
              <a:rPr lang="en-US">
                <a:latin typeface="Bahnschrift" panose="020B0502040204020203" pitchFamily="34" charset="0"/>
              </a:rPr>
              <a:t> was established under the </a:t>
            </a:r>
            <a:r>
              <a:rPr lang="en-US" err="1">
                <a:latin typeface="Bahnschrift" panose="020B0502040204020203" pitchFamily="34" charset="0"/>
              </a:rPr>
              <a:t>iTaukei</a:t>
            </a:r>
            <a:r>
              <a:rPr lang="en-US">
                <a:latin typeface="Bahnschrift" panose="020B0502040204020203" pitchFamily="34" charset="0"/>
              </a:rPr>
              <a:t> Land Trust Act 1940 to oversee, control and administer </a:t>
            </a:r>
            <a:r>
              <a:rPr lang="en-US" err="1">
                <a:latin typeface="Bahnschrift" panose="020B0502040204020203" pitchFamily="34" charset="0"/>
              </a:rPr>
              <a:t>iTaukei</a:t>
            </a:r>
            <a:r>
              <a:rPr lang="en-US">
                <a:latin typeface="Bahnschrift" panose="020B0502040204020203" pitchFamily="34" charset="0"/>
              </a:rPr>
              <a:t> land leases on behalf of the </a:t>
            </a:r>
            <a:r>
              <a:rPr lang="en-US" err="1">
                <a:latin typeface="Bahnschrift" panose="020B0502040204020203" pitchFamily="34" charset="0"/>
              </a:rPr>
              <a:t>iTaukei</a:t>
            </a:r>
            <a:r>
              <a:rPr lang="en-US">
                <a:latin typeface="Bahnschrift" panose="020B0502040204020203" pitchFamily="34" charset="0"/>
              </a:rPr>
              <a:t> landowners. </a:t>
            </a:r>
          </a:p>
          <a:p>
            <a:pPr algn="just"/>
            <a:r>
              <a:rPr lang="en-US" err="1">
                <a:latin typeface="Bahnschrift" panose="020B0502040204020203" pitchFamily="34" charset="0"/>
              </a:rPr>
              <a:t>iTLTB</a:t>
            </a:r>
            <a:r>
              <a:rPr lang="en-US">
                <a:latin typeface="Bahnschrift" panose="020B0502040204020203" pitchFamily="34" charset="0"/>
              </a:rPr>
              <a:t> also keep the records of </a:t>
            </a:r>
            <a:r>
              <a:rPr lang="en-US" err="1">
                <a:latin typeface="Bahnschrift" panose="020B0502040204020203" pitchFamily="34" charset="0"/>
              </a:rPr>
              <a:t>iTaukei</a:t>
            </a:r>
            <a:r>
              <a:rPr lang="en-US">
                <a:latin typeface="Bahnschrift" panose="020B0502040204020203" pitchFamily="34" charset="0"/>
              </a:rPr>
              <a:t> land and works with the </a:t>
            </a:r>
            <a:r>
              <a:rPr lang="en-US" err="1">
                <a:latin typeface="Bahnschrift" panose="020B0502040204020203" pitchFamily="34" charset="0"/>
              </a:rPr>
              <a:t>iTaukei</a:t>
            </a:r>
            <a:r>
              <a:rPr lang="en-US">
                <a:latin typeface="Bahnschrift" panose="020B0502040204020203" pitchFamily="34" charset="0"/>
              </a:rPr>
              <a:t> Lands and Fisheries Commission to ensure that records relating to </a:t>
            </a:r>
            <a:r>
              <a:rPr lang="en-US" err="1">
                <a:latin typeface="Bahnschrift" panose="020B0502040204020203" pitchFamily="34" charset="0"/>
              </a:rPr>
              <a:t>iTaukei</a:t>
            </a:r>
            <a:r>
              <a:rPr lang="en-US">
                <a:latin typeface="Bahnschrift" panose="020B0502040204020203" pitchFamily="34" charset="0"/>
              </a:rPr>
              <a:t> land and </a:t>
            </a:r>
            <a:r>
              <a:rPr lang="en-US" err="1">
                <a:latin typeface="Bahnschrift" panose="020B0502040204020203" pitchFamily="34" charset="0"/>
              </a:rPr>
              <a:t>iTaukei</a:t>
            </a:r>
            <a:r>
              <a:rPr lang="en-US">
                <a:latin typeface="Bahnschrift" panose="020B0502040204020203" pitchFamily="34" charset="0"/>
              </a:rPr>
              <a:t> land owners are maintained and that correct land owning units are engaged should any  </a:t>
            </a:r>
            <a:r>
              <a:rPr lang="en-US" err="1">
                <a:latin typeface="Bahnschrift" panose="020B0502040204020203" pitchFamily="34" charset="0"/>
              </a:rPr>
              <a:t>iTaukei</a:t>
            </a:r>
            <a:r>
              <a:rPr lang="en-US">
                <a:latin typeface="Bahnschrift" panose="020B0502040204020203" pitchFamily="34" charset="0"/>
              </a:rPr>
              <a:t> land be utilized.</a:t>
            </a:r>
          </a:p>
        </p:txBody>
      </p:sp>
    </p:spTree>
    <p:extLst>
      <p:ext uri="{BB962C8B-B14F-4D97-AF65-F5344CB8AC3E}">
        <p14:creationId xmlns:p14="http://schemas.microsoft.com/office/powerpoint/2010/main" val="3032561679"/>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33baf70b-9d20-46e6-a2d2-5b92398ba0bc" ContentTypeId="0x010100A3BFD338C4D69F46BE33AA49AB508701" PreviousValue="true"/>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ADB Project Document" ma:contentTypeID="0x010100A3BFD338C4D69F46BE33AA49AB50870100761462778CC5144EBFFE3B3F72D8CF72" ma:contentTypeVersion="24" ma:contentTypeDescription="" ma:contentTypeScope="" ma:versionID="6614501b96db3a13ab5154edaa9f095a">
  <xsd:schema xmlns:xsd="http://www.w3.org/2001/XMLSchema" xmlns:xs="http://www.w3.org/2001/XMLSchema" xmlns:p="http://schemas.microsoft.com/office/2006/metadata/properties" xmlns:ns2="c1fdd505-2570-46c2-bd04-3e0f2d874cf5" xmlns:ns3="d19d5017-3992-4af7-9083-5972e2350e94" xmlns:ns4="bf418b64-f76a-4975-8736-280b97a06eff" xmlns:ns5="88cc322a-be3b-4e74-9321-9af402ca81a1" targetNamespace="http://schemas.microsoft.com/office/2006/metadata/properties" ma:root="true" ma:fieldsID="c8d0afe71e7eaf527a8c64ba369cb04b" ns2:_="" ns3:_="" ns4:_="" ns5:_="">
    <xsd:import namespace="c1fdd505-2570-46c2-bd04-3e0f2d874cf5"/>
    <xsd:import namespace="d19d5017-3992-4af7-9083-5972e2350e94"/>
    <xsd:import namespace="bf418b64-f76a-4975-8736-280b97a06eff"/>
    <xsd:import namespace="88cc322a-be3b-4e74-9321-9af402ca81a1"/>
    <xsd:element name="properties">
      <xsd:complexType>
        <xsd:sequence>
          <xsd:element name="documentManagement">
            <xsd:complexType>
              <xsd:all>
                <xsd:element ref="ns2:ADBDocumentTypeValue" minOccurs="0"/>
                <xsd:element ref="ns2:ADBDocumentDate" minOccurs="0"/>
                <xsd:element ref="ns2:ADBMonth" minOccurs="0"/>
                <xsd:element ref="ns2:ADBYear" minOccurs="0"/>
                <xsd:element ref="ns2:ADBAuthors" minOccurs="0"/>
                <xsd:element ref="ns2:ADBSourceLink" minOccurs="0"/>
                <xsd:element ref="ns2:ADBCirculatedLink" minOccurs="0"/>
                <xsd:element ref="ns2:k985dbdc596c44d7acaf8184f33920f0" minOccurs="0"/>
                <xsd:element ref="ns2:a0d1b14b197747dfafc19f70ff45d4f6" minOccurs="0"/>
                <xsd:element ref="ns2:d01a0ce1b141461dbfb235a3ab729a2c" minOccurs="0"/>
                <xsd:element ref="ns2:TaxCatchAll" minOccurs="0"/>
                <xsd:element ref="ns2:hca2169e3b0945318411f30479ba40c8" minOccurs="0"/>
                <xsd:element ref="ns2:TaxCatchAllLabel" minOccurs="0"/>
                <xsd:element ref="ns2:p030e467f78f45b4ae8f7e2c17ea4d82" minOccurs="0"/>
                <xsd:element ref="ns2:h00e4aaaf4624e24a7df7f06faa038c6" minOccurs="0"/>
                <xsd:element ref="ns2:d61536b25a8a4fedb48bb564279be82a" minOccurs="0"/>
                <xsd:element ref="ns2:j78542b1fffc4a1c84659474212e3133" minOccurs="0"/>
                <xsd:element ref="ns2:ia017ac09b1942648b563fe0b2b14d52" minOccurs="0"/>
                <xsd:element ref="ns2:h35d3bd3f16b4964a022bfaedf90233f" minOccurs="0"/>
                <xsd:element ref="ns3:MediaServiceMetadata" minOccurs="0"/>
                <xsd:element ref="ns3:MediaServiceFastMetadata" minOccurs="0"/>
                <xsd:element ref="ns2:kc098dd651dc4f4b9248417ab8ccab6f" minOccurs="0"/>
                <xsd:element ref="ns4:ChronNum" minOccurs="0"/>
                <xsd:element ref="ns4:SharedWithUsers" minOccurs="0"/>
                <xsd:element ref="ns4:SharedWithDetails" minOccurs="0"/>
                <xsd:element ref="ns5:MediaServiceDateTaken" minOccurs="0"/>
                <xsd:element ref="ns5:MediaServiceAutoTags" minOccurs="0"/>
                <xsd:element ref="ns5:MediaServiceLocation" minOccurs="0"/>
                <xsd:element ref="ns5:MediaServiceOCR" minOccurs="0"/>
                <xsd:element ref="ns5:MediaServiceGenerationTime" minOccurs="0"/>
                <xsd:element ref="ns5:MediaServiceEventHashCode" minOccurs="0"/>
                <xsd:element ref="ns5:MediaServiceAutoKeyPoints" minOccurs="0"/>
                <xsd:element ref="ns5:MediaServiceKeyPoints" minOccurs="0"/>
                <xsd:element ref="ns5:MediaLengthInSeconds" minOccurs="0"/>
                <xsd:element ref="ns5:lcf76f155ced4ddcb4097134ff3c332f" minOccurs="0"/>
                <xsd:element ref="ns5:MediaServiceObjectDetectorVersions" minOccurs="0"/>
                <xsd:element ref="ns5:MediaServiceSearchProperties" minOccurs="0"/>
                <xsd:element ref="ns5: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fdd505-2570-46c2-bd04-3e0f2d874cf5" elementFormDefault="qualified">
    <xsd:import namespace="http://schemas.microsoft.com/office/2006/documentManagement/types"/>
    <xsd:import namespace="http://schemas.microsoft.com/office/infopath/2007/PartnerControls"/>
    <xsd:element name="ADBDocumentTypeValue" ma:index="2" nillable="true" ma:displayName="Document Type" ma:hidden="true" ma:internalName="ADBDocumentTypeValue" ma:readOnly="false">
      <xsd:simpleType>
        <xsd:restriction base="dms:Text">
          <xsd:maxLength value="255"/>
        </xsd:restriction>
      </xsd:simpleType>
    </xsd:element>
    <xsd:element name="ADBDocumentDate" ma:index="4" nillable="true" ma:displayName="Document Date" ma:format="DateOnly" ma:internalName="ADBDocumentDate">
      <xsd:simpleType>
        <xsd:restriction base="dms:DateTime"/>
      </xsd:simpleType>
    </xsd:element>
    <xsd:element name="ADBMonth" ma:index="5" nillable="true" ma:displayName="Month" ma:format="Dropdown" ma:internalName="ADBMonth">
      <xsd:simpleType>
        <xsd:restriction base="dms:Choice">
          <xsd:enumeration value="01-Jan"/>
          <xsd:enumeration value="02-Feb"/>
          <xsd:enumeration value="03-Mar"/>
          <xsd:enumeration value="04-Apr"/>
          <xsd:enumeration value="05-May"/>
          <xsd:enumeration value="06-Jun"/>
          <xsd:enumeration value="07-Jul"/>
          <xsd:enumeration value="08-Aug"/>
          <xsd:enumeration value="09-Sep"/>
          <xsd:enumeration value="10-Oct"/>
          <xsd:enumeration value="11-Nov"/>
          <xsd:enumeration value="12-Dec"/>
        </xsd:restriction>
      </xsd:simpleType>
    </xsd:element>
    <xsd:element name="ADBYear" ma:index="6" nillable="true" ma:displayName="Year" ma:internalName="ADBYear">
      <xsd:simpleType>
        <xsd:restriction base="dms:Text">
          <xsd:maxLength value="4"/>
        </xsd:restriction>
      </xsd:simpleType>
    </xsd:element>
    <xsd:element name="ADBAuthors" ma:index="7" nillable="true" ma:displayName="Authors" ma:list="UserInfo" ma:SharePointGroup="0" ma:internalName="ADBAuthors"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DBSourceLink" ma:index="14" nillable="true" ma:displayName="Source Link" ma:format="Hyperlink" ma:internalName="ADBSourceLink">
      <xsd:complexType>
        <xsd:complexContent>
          <xsd:extension base="dms:URL">
            <xsd:sequence>
              <xsd:element name="Url" type="dms:ValidUrl" minOccurs="0" nillable="true"/>
              <xsd:element name="Description" type="xsd:string" nillable="true"/>
            </xsd:sequence>
          </xsd:extension>
        </xsd:complexContent>
      </xsd:complexType>
    </xsd:element>
    <xsd:element name="ADBCirculatedLink" ma:index="15" nillable="true" ma:displayName="Final Document Link" ma:format="Hyperlink" ma:internalName="ADBCirculatedLink">
      <xsd:complexType>
        <xsd:complexContent>
          <xsd:extension base="dms:URL">
            <xsd:sequence>
              <xsd:element name="Url" type="dms:ValidUrl" minOccurs="0" nillable="true"/>
              <xsd:element name="Description" type="xsd:string" nillable="true"/>
            </xsd:sequence>
          </xsd:extension>
        </xsd:complexContent>
      </xsd:complexType>
    </xsd:element>
    <xsd:element name="k985dbdc596c44d7acaf8184f33920f0" ma:index="17" nillable="true" ma:taxonomy="true" ma:internalName="k985dbdc596c44d7acaf8184f33920f0" ma:taxonomyFieldName="ADBCountry" ma:displayName="Country" ma:default="" ma:fieldId="{4985dbdc-596c-44d7-acaf-8184f33920f0}" ma:sspId="115af50e-efb3-4a0e-b425-875ff625e09e" ma:termSetId="169202c7-46da-431e-ac86-348c41a1f49b" ma:anchorId="00000000-0000-0000-0000-000000000000" ma:open="false" ma:isKeyword="false">
      <xsd:complexType>
        <xsd:sequence>
          <xsd:element ref="pc:Terms" minOccurs="0" maxOccurs="1"/>
        </xsd:sequence>
      </xsd:complexType>
    </xsd:element>
    <xsd:element name="a0d1b14b197747dfafc19f70ff45d4f6" ma:index="18" nillable="true" ma:taxonomy="true" ma:internalName="a0d1b14b197747dfafc19f70ff45d4f6" ma:taxonomyFieldName="ADBProjectDocumentType" ma:displayName="Project Document Type" ma:default="" ma:fieldId="{a0d1b14b-1977-47df-afc1-9f70ff45d4f6}" ma:sspId="115af50e-efb3-4a0e-b425-875ff625e09e" ma:termSetId="14b53411-9553-454e-9031-2e4b08df825b" ma:anchorId="00000000-0000-0000-0000-000000000000" ma:open="false" ma:isKeyword="false">
      <xsd:complexType>
        <xsd:sequence>
          <xsd:element ref="pc:Terms" minOccurs="0" maxOccurs="1"/>
        </xsd:sequence>
      </xsd:complexType>
    </xsd:element>
    <xsd:element name="d01a0ce1b141461dbfb235a3ab729a2c" ma:index="19" nillable="true" ma:taxonomy="true" ma:internalName="d01a0ce1b141461dbfb235a3ab729a2c" ma:taxonomyFieldName="ADBSector" ma:displayName="Sector" ma:default="" ma:fieldId="{d01a0ce1-b141-461d-bfb2-35a3ab729a2c}" ma:sspId="115af50e-efb3-4a0e-b425-875ff625e09e" ma:termSetId="bae01210-cdc5-4479-86d7-616c28c0a9b3" ma:anchorId="00000000-0000-0000-0000-000000000000" ma:open="false" ma:isKeyword="false">
      <xsd:complexType>
        <xsd:sequence>
          <xsd:element ref="pc:Terms" minOccurs="0" maxOccurs="1"/>
        </xsd:sequence>
      </xsd:complexType>
    </xsd:element>
    <xsd:element name="TaxCatchAll" ma:index="20" nillable="true" ma:displayName="Taxonomy Catch All Column" ma:hidden="true" ma:list="{40b18831-9e02-4701-ba34-eced3246dcdc}" ma:internalName="TaxCatchAll" ma:showField="CatchAllData" ma:web="bf418b64-f76a-4975-8736-280b97a06eff">
      <xsd:complexType>
        <xsd:complexContent>
          <xsd:extension base="dms:MultiChoiceLookup">
            <xsd:sequence>
              <xsd:element name="Value" type="dms:Lookup" maxOccurs="unbounded" minOccurs="0" nillable="true"/>
            </xsd:sequence>
          </xsd:extension>
        </xsd:complexContent>
      </xsd:complexType>
    </xsd:element>
    <xsd:element name="hca2169e3b0945318411f30479ba40c8" ma:index="21" nillable="true" ma:taxonomy="true" ma:internalName="hca2169e3b0945318411f30479ba40c8" ma:taxonomyFieldName="ADBProject" ma:displayName="Project" ma:default="" ma:fieldId="{1ca2169e-3b09-4531-8411-f30479ba40c8}" ma:sspId="115af50e-efb3-4a0e-b425-875ff625e09e" ma:termSetId="7a252312-03a3-44f4-bc5c-a08b11dfe2f6" ma:anchorId="00000000-0000-0000-0000-000000000000" ma:open="false" ma:isKeyword="false">
      <xsd:complexType>
        <xsd:sequence>
          <xsd:element ref="pc:Terms" minOccurs="0" maxOccurs="1"/>
        </xsd:sequence>
      </xsd:complexType>
    </xsd:element>
    <xsd:element name="TaxCatchAllLabel" ma:index="22" nillable="true" ma:displayName="Taxonomy Catch All Column1" ma:hidden="true" ma:list="{40b18831-9e02-4701-ba34-eced3246dcdc}" ma:internalName="TaxCatchAllLabel" ma:readOnly="true" ma:showField="CatchAllDataLabel" ma:web="bf418b64-f76a-4975-8736-280b97a06eff">
      <xsd:complexType>
        <xsd:complexContent>
          <xsd:extension base="dms:MultiChoiceLookup">
            <xsd:sequence>
              <xsd:element name="Value" type="dms:Lookup" maxOccurs="unbounded" minOccurs="0" nillable="true"/>
            </xsd:sequence>
          </xsd:extension>
        </xsd:complexContent>
      </xsd:complexType>
    </xsd:element>
    <xsd:element name="p030e467f78f45b4ae8f7e2c17ea4d82" ma:index="23" nillable="true" ma:taxonomy="true" ma:internalName="p030e467f78f45b4ae8f7e2c17ea4d82" ma:taxonomyFieldName="ADBDocumentSecurity" ma:displayName="Document Security" ma:default="" ma:fieldId="{9030e467-f78f-45b4-ae8f-7e2c17ea4d82}" ma:sspId="115af50e-efb3-4a0e-b425-875ff625e09e" ma:termSetId="9b0b4686-afa9-4a02-bc15-8fbc99f17210" ma:anchorId="00000000-0000-0000-0000-000000000000" ma:open="false" ma:isKeyword="false">
      <xsd:complexType>
        <xsd:sequence>
          <xsd:element ref="pc:Terms" minOccurs="0" maxOccurs="1"/>
        </xsd:sequence>
      </xsd:complexType>
    </xsd:element>
    <xsd:element name="h00e4aaaf4624e24a7df7f06faa038c6" ma:index="25" nillable="true" ma:taxonomy="true" ma:internalName="h00e4aaaf4624e24a7df7f06faa038c6" ma:taxonomyFieldName="ADBDocumentLanguage" ma:displayName="Document Language" ma:default="1;#English|16ac8743-31bb-43f8-9a73-533a041667d6" ma:fieldId="{100e4aaa-f462-4e24-a7df-7f06faa038c6}" ma:sspId="115af50e-efb3-4a0e-b425-875ff625e09e" ma:termSetId="fdf74959-6eb2-4689-a0fc-b9e1ab230b09" ma:anchorId="00000000-0000-0000-0000-000000000000" ma:open="false" ma:isKeyword="false">
      <xsd:complexType>
        <xsd:sequence>
          <xsd:element ref="pc:Terms" minOccurs="0" maxOccurs="1"/>
        </xsd:sequence>
      </xsd:complexType>
    </xsd:element>
    <xsd:element name="d61536b25a8a4fedb48bb564279be82a" ma:index="28" nillable="true" ma:taxonomy="true" ma:internalName="d61536b25a8a4fedb48bb564279be82a" ma:taxonomyFieldName="ADBDepartmentOwner" ma:displayName="Department Owner" ma:default="" ma:fieldId="{d61536b2-5a8a-4fed-b48b-b564279be82a}" ma:sspId="115af50e-efb3-4a0e-b425-875ff625e09e" ma:termSetId="b965cdb6-1071-4c6a-a9a3-189d53a950d4" ma:anchorId="00000000-0000-0000-0000-000000000000" ma:open="false" ma:isKeyword="false">
      <xsd:complexType>
        <xsd:sequence>
          <xsd:element ref="pc:Terms" minOccurs="0" maxOccurs="1"/>
        </xsd:sequence>
      </xsd:complexType>
    </xsd:element>
    <xsd:element name="j78542b1fffc4a1c84659474212e3133" ma:index="35" nillable="true" ma:taxonomy="true" ma:internalName="j78542b1fffc4a1c84659474212e3133" ma:taxonomyFieldName="ADBContentGroup" ma:displayName="Content Group" ma:default="" ma:fieldId="{378542b1-fffc-4a1c-8465-9474212e3133}" ma:taxonomyMulti="true" ma:sspId="115af50e-efb3-4a0e-b425-875ff625e09e" ma:termSetId="2a9ffbee-93a5-418b-bcdb-8d6817936e6b" ma:anchorId="00000000-0000-0000-0000-000000000000" ma:open="false" ma:isKeyword="false">
      <xsd:complexType>
        <xsd:sequence>
          <xsd:element ref="pc:Terms" minOccurs="0" maxOccurs="1"/>
        </xsd:sequence>
      </xsd:complexType>
    </xsd:element>
    <xsd:element name="ia017ac09b1942648b563fe0b2b14d52" ma:index="36" nillable="true" ma:taxonomy="true" ma:internalName="ia017ac09b1942648b563fe0b2b14d52" ma:taxonomyFieldName="ADBDivision" ma:displayName="Division" ma:readOnly="false" ma:default="" ma:fieldId="{2a017ac0-9b19-4264-8b56-3fe0b2b14d52}" ma:sspId="115af50e-efb3-4a0e-b425-875ff625e09e" ma:termSetId="d736278f-2140-40cc-b46b-6a0ab0de2d29" ma:anchorId="00000000-0000-0000-0000-000000000000" ma:open="false" ma:isKeyword="false">
      <xsd:complexType>
        <xsd:sequence>
          <xsd:element ref="pc:Terms" minOccurs="0" maxOccurs="1"/>
        </xsd:sequence>
      </xsd:complexType>
    </xsd:element>
    <xsd:element name="h35d3bd3f16b4964a022bfaedf90233f" ma:index="37" nillable="true" ma:taxonomy="true" ma:internalName="h35d3bd3f16b4964a022bfaedf90233f" ma:taxonomyFieldName="ADBSubRegion" ma:displayName="Subregion" ma:readOnly="false" ma:default="" ma:fieldId="{135d3bd3-f16b-4964-a022-bfaedf90233f}" ma:taxonomyMulti="true" ma:sspId="115af50e-efb3-4a0e-b425-875ff625e09e" ma:termSetId="26887811-cbc8-440f-ae3c-476d537525b4" ma:anchorId="00000000-0000-0000-0000-000000000000" ma:open="false" ma:isKeyword="false">
      <xsd:complexType>
        <xsd:sequence>
          <xsd:element ref="pc:Terms" minOccurs="0" maxOccurs="1"/>
        </xsd:sequence>
      </xsd:complexType>
    </xsd:element>
    <xsd:element name="kc098dd651dc4f4b9248417ab8ccab6f" ma:index="40" nillable="true" ma:taxonomy="true" ma:internalName="kc098dd651dc4f4b9248417ab8ccab6f" ma:taxonomyFieldName="ADBSOVProjectSegmentation" ma:displayName="Segment" ma:readOnly="false" ma:default="" ma:fieldId="{4c098dd6-51dc-4f4b-9248-417ab8ccab6f}" ma:sspId="115af50e-efb3-4a0e-b425-875ff625e09e" ma:termSetId="ca487498-3907-4013-84b5-72a7400220c5"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19d5017-3992-4af7-9083-5972e2350e94" elementFormDefault="qualified">
    <xsd:import namespace="http://schemas.microsoft.com/office/2006/documentManagement/types"/>
    <xsd:import namespace="http://schemas.microsoft.com/office/infopath/2007/PartnerControls"/>
    <xsd:element name="MediaServiceMetadata" ma:index="38" nillable="true" ma:displayName="MediaServiceMetadata" ma:hidden="true" ma:internalName="MediaServiceMetadata" ma:readOnly="false">
      <xsd:simpleType>
        <xsd:restriction base="dms:Note"/>
      </xsd:simpleType>
    </xsd:element>
    <xsd:element name="MediaServiceFastMetadata" ma:index="39" nillable="true" ma:displayName="MediaServiceFastMetadata" ma:hidden="true" ma:internalName="MediaServiceFastMetadata" ma:readOnly="fals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f418b64-f76a-4975-8736-280b97a06eff" elementFormDefault="qualified">
    <xsd:import namespace="http://schemas.microsoft.com/office/2006/documentManagement/types"/>
    <xsd:import namespace="http://schemas.microsoft.com/office/infopath/2007/PartnerControls"/>
    <xsd:element name="ChronNum" ma:index="41" nillable="true" ma:displayName="Chron Number" ma:internalName="Chron_x0020_Number">
      <xsd:simpleType>
        <xsd:restriction base="dms:Text">
          <xsd:maxLength value="255"/>
        </xsd:restriction>
      </xsd:simpleType>
    </xsd:element>
    <xsd:element name="SharedWithUsers" ma:index="4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4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8cc322a-be3b-4e74-9321-9af402ca81a1" elementFormDefault="qualified">
    <xsd:import namespace="http://schemas.microsoft.com/office/2006/documentManagement/types"/>
    <xsd:import namespace="http://schemas.microsoft.com/office/infopath/2007/PartnerControls"/>
    <xsd:element name="MediaServiceDateTaken" ma:index="44" nillable="true" ma:displayName="MediaServiceDateTaken" ma:hidden="true" ma:internalName="MediaServiceDateTaken" ma:readOnly="true">
      <xsd:simpleType>
        <xsd:restriction base="dms:Text"/>
      </xsd:simpleType>
    </xsd:element>
    <xsd:element name="MediaServiceAutoTags" ma:index="45" nillable="true" ma:displayName="Tags" ma:internalName="MediaServiceAutoTags" ma:readOnly="true">
      <xsd:simpleType>
        <xsd:restriction base="dms:Text"/>
      </xsd:simpleType>
    </xsd:element>
    <xsd:element name="MediaServiceLocation" ma:index="46" nillable="true" ma:displayName="Location" ma:internalName="MediaServiceLocation" ma:readOnly="true">
      <xsd:simpleType>
        <xsd:restriction base="dms:Text"/>
      </xsd:simpleType>
    </xsd:element>
    <xsd:element name="MediaServiceOCR" ma:index="47" nillable="true" ma:displayName="Extracted Text" ma:internalName="MediaServiceOCR" ma:readOnly="true">
      <xsd:simpleType>
        <xsd:restriction base="dms:Note">
          <xsd:maxLength value="255"/>
        </xsd:restriction>
      </xsd:simpleType>
    </xsd:element>
    <xsd:element name="MediaServiceGenerationTime" ma:index="48" nillable="true" ma:displayName="MediaServiceGenerationTime" ma:hidden="true" ma:internalName="MediaServiceGenerationTime" ma:readOnly="true">
      <xsd:simpleType>
        <xsd:restriction base="dms:Text"/>
      </xsd:simpleType>
    </xsd:element>
    <xsd:element name="MediaServiceEventHashCode" ma:index="49" nillable="true" ma:displayName="MediaServiceEventHashCode" ma:hidden="true" ma:internalName="MediaServiceEventHashCode" ma:readOnly="true">
      <xsd:simpleType>
        <xsd:restriction base="dms:Text"/>
      </xsd:simpleType>
    </xsd:element>
    <xsd:element name="MediaServiceAutoKeyPoints" ma:index="50" nillable="true" ma:displayName="MediaServiceAutoKeyPoints" ma:hidden="true" ma:internalName="MediaServiceAutoKeyPoints" ma:readOnly="true">
      <xsd:simpleType>
        <xsd:restriction base="dms:Note"/>
      </xsd:simpleType>
    </xsd:element>
    <xsd:element name="MediaServiceKeyPoints" ma:index="51" nillable="true" ma:displayName="KeyPoints" ma:internalName="MediaServiceKeyPoints" ma:readOnly="true">
      <xsd:simpleType>
        <xsd:restriction base="dms:Note">
          <xsd:maxLength value="255"/>
        </xsd:restriction>
      </xsd:simpleType>
    </xsd:element>
    <xsd:element name="MediaLengthInSeconds" ma:index="52" nillable="true" ma:displayName="Length (seconds)" ma:internalName="MediaLengthInSeconds" ma:readOnly="true">
      <xsd:simpleType>
        <xsd:restriction base="dms:Unknown"/>
      </xsd:simpleType>
    </xsd:element>
    <xsd:element name="lcf76f155ced4ddcb4097134ff3c332f" ma:index="54" nillable="true" ma:taxonomy="true" ma:internalName="lcf76f155ced4ddcb4097134ff3c332f" ma:taxonomyFieldName="MediaServiceImageTags" ma:displayName="Image Tags" ma:readOnly="false" ma:fieldId="{5cf76f15-5ced-4ddc-b409-7134ff3c332f}" ma:taxonomyMulti="true" ma:sspId="115af50e-efb3-4a0e-b425-875ff625e09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5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56" nillable="true" ma:displayName="MediaServiceSearchProperties" ma:hidden="true" ma:internalName="MediaServiceSearchProperties" ma:readOnly="true">
      <xsd:simpleType>
        <xsd:restriction base="dms:Note"/>
      </xsd:simpleType>
    </xsd:element>
    <xsd:element name="MediaServiceBillingMetadata" ma:index="57" nillable="true" ma:displayName="MediaServiceBillingMetadata" ma:hidden="true" ma:internalName="MediaServiceBilling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ADBDocumentDate xmlns="c1fdd505-2570-46c2-bd04-3e0f2d874cf5" xsi:nil="true"/>
    <ADBMonth xmlns="c1fdd505-2570-46c2-bd04-3e0f2d874cf5" xsi:nil="true"/>
    <MediaServiceFastMetadata xmlns="d19d5017-3992-4af7-9083-5972e2350e94" xsi:nil="true"/>
    <hca2169e3b0945318411f30479ba40c8 xmlns="c1fdd505-2570-46c2-bd04-3e0f2d874cf5">
      <Terms xmlns="http://schemas.microsoft.com/office/infopath/2007/PartnerControls"/>
    </hca2169e3b0945318411f30479ba40c8>
    <a0d1b14b197747dfafc19f70ff45d4f6 xmlns="c1fdd505-2570-46c2-bd04-3e0f2d874cf5">
      <Terms xmlns="http://schemas.microsoft.com/office/infopath/2007/PartnerControls"/>
    </a0d1b14b197747dfafc19f70ff45d4f6>
    <j78542b1fffc4a1c84659474212e3133 xmlns="c1fdd505-2570-46c2-bd04-3e0f2d874cf5">
      <Terms xmlns="http://schemas.microsoft.com/office/infopath/2007/PartnerControls">
        <TermInfo xmlns="http://schemas.microsoft.com/office/infopath/2007/PartnerControls">
          <TermName xmlns="http://schemas.microsoft.com/office/infopath/2007/PartnerControls">OGC</TermName>
          <TermId xmlns="http://schemas.microsoft.com/office/infopath/2007/PartnerControls">a9380406-359a-4eb8-8acb-e1f330b3453d</TermId>
        </TermInfo>
      </Terms>
    </j78542b1fffc4a1c84659474212e3133>
    <ia017ac09b1942648b563fe0b2b14d52 xmlns="c1fdd505-2570-46c2-bd04-3e0f2d874cf5">
      <Terms xmlns="http://schemas.microsoft.com/office/infopath/2007/PartnerControls"/>
    </ia017ac09b1942648b563fe0b2b14d52>
    <MediaServiceMetadata xmlns="d19d5017-3992-4af7-9083-5972e2350e94" xsi:nil="true"/>
    <ADBYear xmlns="c1fdd505-2570-46c2-bd04-3e0f2d874cf5" xsi:nil="true"/>
    <ADBAuthors xmlns="c1fdd505-2570-46c2-bd04-3e0f2d874cf5">
      <UserInfo>
        <DisplayName/>
        <AccountId xsi:nil="true"/>
        <AccountType/>
      </UserInfo>
    </ADBAuthors>
    <p030e467f78f45b4ae8f7e2c17ea4d82 xmlns="c1fdd505-2570-46c2-bd04-3e0f2d874cf5">
      <Terms xmlns="http://schemas.microsoft.com/office/infopath/2007/PartnerControls"/>
    </p030e467f78f45b4ae8f7e2c17ea4d82>
    <h35d3bd3f16b4964a022bfaedf90233f xmlns="c1fdd505-2570-46c2-bd04-3e0f2d874cf5">
      <Terms xmlns="http://schemas.microsoft.com/office/infopath/2007/PartnerControls"/>
    </h35d3bd3f16b4964a022bfaedf90233f>
    <k985dbdc596c44d7acaf8184f33920f0 xmlns="c1fdd505-2570-46c2-bd04-3e0f2d874cf5">
      <Terms xmlns="http://schemas.microsoft.com/office/infopath/2007/PartnerControls"/>
    </k985dbdc596c44d7acaf8184f33920f0>
    <ADBSourceLink xmlns="c1fdd505-2570-46c2-bd04-3e0f2d874cf5">
      <Url xsi:nil="true"/>
      <Description xsi:nil="true"/>
    </ADBSourceLink>
    <h00e4aaaf4624e24a7df7f06faa038c6 xmlns="c1fdd505-2570-46c2-bd04-3e0f2d874cf5">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16ac8743-31bb-43f8-9a73-533a041667d6</TermId>
        </TermInfo>
      </Terms>
    </h00e4aaaf4624e24a7df7f06faa038c6>
    <kc098dd651dc4f4b9248417ab8ccab6f xmlns="c1fdd505-2570-46c2-bd04-3e0f2d874cf5">
      <Terms xmlns="http://schemas.microsoft.com/office/infopath/2007/PartnerControls"/>
    </kc098dd651dc4f4b9248417ab8ccab6f>
    <ADBDocumentTypeValue xmlns="c1fdd505-2570-46c2-bd04-3e0f2d874cf5" xsi:nil="true"/>
    <d01a0ce1b141461dbfb235a3ab729a2c xmlns="c1fdd505-2570-46c2-bd04-3e0f2d874cf5">
      <Terms xmlns="http://schemas.microsoft.com/office/infopath/2007/PartnerControls"/>
    </d01a0ce1b141461dbfb235a3ab729a2c>
    <d61536b25a8a4fedb48bb564279be82a xmlns="c1fdd505-2570-46c2-bd04-3e0f2d874cf5">
      <Terms xmlns="http://schemas.microsoft.com/office/infopath/2007/PartnerControls">
        <TermInfo xmlns="http://schemas.microsoft.com/office/infopath/2007/PartnerControls">
          <TermName xmlns="http://schemas.microsoft.com/office/infopath/2007/PartnerControls">OGC</TermName>
          <TermId xmlns="http://schemas.microsoft.com/office/infopath/2007/PartnerControls">a9380406-359a-4eb8-8acb-e1f330b3453d</TermId>
        </TermInfo>
      </Terms>
    </d61536b25a8a4fedb48bb564279be82a>
    <ChronNum xmlns="bf418b64-f76a-4975-8736-280b97a06eff" xsi:nil="true"/>
    <lcf76f155ced4ddcb4097134ff3c332f xmlns="88cc322a-be3b-4e74-9321-9af402ca81a1">
      <Terms xmlns="http://schemas.microsoft.com/office/infopath/2007/PartnerControls"/>
    </lcf76f155ced4ddcb4097134ff3c332f>
    <ADBCirculatedLink xmlns="c1fdd505-2570-46c2-bd04-3e0f2d874cf5">
      <Url xsi:nil="true"/>
      <Description xsi:nil="true"/>
    </ADBCirculatedLink>
    <TaxCatchAll xmlns="c1fdd505-2570-46c2-bd04-3e0f2d874cf5">
      <Value>4</Value>
      <Value>3</Value>
      <Value>1</Value>
    </TaxCatchAll>
  </documentManagement>
</p:properties>
</file>

<file path=customXml/itemProps1.xml><?xml version="1.0" encoding="utf-8"?>
<ds:datastoreItem xmlns:ds="http://schemas.openxmlformats.org/officeDocument/2006/customXml" ds:itemID="{21DEED8B-0216-48F0-B942-1739D50B2704}">
  <ds:schemaRefs>
    <ds:schemaRef ds:uri="Microsoft.SharePoint.Taxonomy.ContentTypeSync"/>
  </ds:schemaRefs>
</ds:datastoreItem>
</file>

<file path=customXml/itemProps2.xml><?xml version="1.0" encoding="utf-8"?>
<ds:datastoreItem xmlns:ds="http://schemas.openxmlformats.org/officeDocument/2006/customXml" ds:itemID="{08FCAA66-E2DE-4055-8D04-46431FAFDF94}">
  <ds:schemaRefs>
    <ds:schemaRef ds:uri="http://schemas.microsoft.com/sharepoint/v3/contenttype/forms"/>
  </ds:schemaRefs>
</ds:datastoreItem>
</file>

<file path=customXml/itemProps3.xml><?xml version="1.0" encoding="utf-8"?>
<ds:datastoreItem xmlns:ds="http://schemas.openxmlformats.org/officeDocument/2006/customXml" ds:itemID="{FA0258A8-ACED-4EF7-9A6D-288720841D49}">
  <ds:schemaRefs>
    <ds:schemaRef ds:uri="88cc322a-be3b-4e74-9321-9af402ca81a1"/>
    <ds:schemaRef ds:uri="bf418b64-f76a-4975-8736-280b97a06eff"/>
    <ds:schemaRef ds:uri="c1fdd505-2570-46c2-bd04-3e0f2d874cf5"/>
    <ds:schemaRef ds:uri="d19d5017-3992-4af7-9083-5972e2350e9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8F6603A5-CF37-446A-BC6A-26A6F4563A35}">
  <ds:schemaRefs>
    <ds:schemaRef ds:uri="88cc322a-be3b-4e74-9321-9af402ca81a1"/>
    <ds:schemaRef ds:uri="bf418b64-f76a-4975-8736-280b97a06eff"/>
    <ds:schemaRef ds:uri="c1fdd505-2570-46c2-bd04-3e0f2d874cf5"/>
    <ds:schemaRef ds:uri="d19d5017-3992-4af7-9083-5972e2350e94"/>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Week 9 - Contract Lecture_Part 1_April 2020</Template>
  <TotalTime>0</TotalTime>
  <Words>1632</Words>
  <Application>Microsoft Office PowerPoint</Application>
  <PresentationFormat>On-screen Show (4:3)</PresentationFormat>
  <Paragraphs>91</Paragraphs>
  <Slides>16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Arial</vt:lpstr>
      <vt:lpstr>Bahnschrift</vt:lpstr>
      <vt:lpstr>Calibri</vt:lpstr>
      <vt:lpstr>Century Gothic</vt:lpstr>
      <vt:lpstr>Wingdings 3</vt:lpstr>
      <vt:lpstr>Custom Design</vt:lpstr>
      <vt:lpstr>Wisp</vt:lpstr>
      <vt:lpstr>    integrating considerations from Fijian land legislation into carbon markets development</vt:lpstr>
      <vt:lpstr> FIJI</vt:lpstr>
      <vt:lpstr>Land Tenure in Fiji</vt:lpstr>
      <vt:lpstr>Pre - Cession</vt:lpstr>
      <vt:lpstr>Deed of Cession</vt:lpstr>
      <vt:lpstr>Lands Claims Commission</vt:lpstr>
      <vt:lpstr>Lands Claims Commission</vt:lpstr>
      <vt:lpstr>Land Administration</vt:lpstr>
      <vt:lpstr>iTaukei Land</vt:lpstr>
      <vt:lpstr>iTaukei Land</vt:lpstr>
      <vt:lpstr>iTaukei Land</vt:lpstr>
      <vt:lpstr>Freehold Land, State Leases &amp; iTaukei Leases</vt:lpstr>
      <vt:lpstr>The Structure: TLFC </vt:lpstr>
      <vt:lpstr>The Structure: iTLTB </vt:lpstr>
      <vt:lpstr>Leasing Arrangements </vt:lpstr>
      <vt:lpstr>Fiji Carbon Markets</vt:lpstr>
    </vt:vector>
  </TitlesOfParts>
  <Company>USP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and Duties of Company Secretaries</dc:title>
  <dc:creator>shah_k</dc:creator>
  <cp:lastModifiedBy>Eleonor Dyan R. Garcia</cp:lastModifiedBy>
  <cp:revision>1</cp:revision>
  <dcterms:created xsi:type="dcterms:W3CDTF">2009-08-19T00:27:56Z</dcterms:created>
  <dcterms:modified xsi:type="dcterms:W3CDTF">2025-07-03T06:45:45Z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0x010100A3BFD338C4D69F46BE33AA49AB50870100761462778CC5144EBFFE3B3F72D8CF72</vt:lpwstr>
  </property>
  <property fmtid="{D5CDD505-2E9C-101B-9397-08002B2CF9AE}" pid="3" name="MediaServiceImageTags">
    <vt:lpwstr/>
  </property>
  <property fmtid="{D5CDD505-2E9C-101B-9397-08002B2CF9AE}" pid="4" name="ADBProjectDocumentType">
    <vt:lpwstr/>
  </property>
  <property fmtid="{D5CDD505-2E9C-101B-9397-08002B2CF9AE}" pid="5" name="ADBContentGroup">
    <vt:lpwstr>3;#OGC|a9380406-359a-4eb8-8acb-e1f330b3453d</vt:lpwstr>
  </property>
  <property fmtid="{D5CDD505-2E9C-101B-9397-08002B2CF9AE}" pid="6" name="ADBSector">
    <vt:lpwstr/>
  </property>
  <property fmtid="{D5CDD505-2E9C-101B-9397-08002B2CF9AE}" pid="7" name="ADBDivision">
    <vt:lpwstr/>
  </property>
  <property fmtid="{D5CDD505-2E9C-101B-9397-08002B2CF9AE}" pid="8" name="ADBDocumentSecurity">
    <vt:lpwstr/>
  </property>
  <property fmtid="{D5CDD505-2E9C-101B-9397-08002B2CF9AE}" pid="9" name="ADBDocumentLanguage">
    <vt:lpwstr>1;#English|16ac8743-31bb-43f8-9a73-533a041667d6</vt:lpwstr>
  </property>
  <property fmtid="{D5CDD505-2E9C-101B-9397-08002B2CF9AE}" pid="10" name="ADBSOVProjectSegmentation">
    <vt:lpwstr/>
  </property>
  <property fmtid="{D5CDD505-2E9C-101B-9397-08002B2CF9AE}" pid="11" name="ADBSubRegion">
    <vt:lpwstr/>
  </property>
  <property fmtid="{D5CDD505-2E9C-101B-9397-08002B2CF9AE}" pid="12" name="ADBDepartmentOwner">
    <vt:lpwstr>4;#OGC|a9380406-359a-4eb8-8acb-e1f330b3453d</vt:lpwstr>
  </property>
  <property fmtid="{D5CDD505-2E9C-101B-9397-08002B2CF9AE}" pid="13" name="ADBCountry">
    <vt:lpwstr/>
  </property>
  <property fmtid="{D5CDD505-2E9C-101B-9397-08002B2CF9AE}" pid="14" name="ADBProject">
    <vt:lpwstr/>
  </property>
</Properties>
</file>