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395" autoAdjust="0"/>
  </p:normalViewPr>
  <p:slideViewPr>
    <p:cSldViewPr>
      <p:cViewPr varScale="1">
        <p:scale>
          <a:sx n="111" d="100"/>
          <a:sy n="111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FCF86-E440-41EB-BF72-1FC1ADDDB131}" type="datetimeFigureOut">
              <a:rPr lang="en-US" smtClean="0"/>
              <a:t>5/27/18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9339-43FA-41F6-A08D-E0337504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339-43FA-41F6-A08D-E03375044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339-43FA-41F6-A08D-E03375044C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0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339-43FA-41F6-A08D-E03375044C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339-43FA-41F6-A08D-E03375044C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Port City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4013200" cy="599440"/>
          </a:xfrm>
        </p:spPr>
        <p:txBody>
          <a:bodyPr>
            <a:noAutofit/>
          </a:bodyPr>
          <a:lstStyle/>
          <a:p>
            <a:r>
              <a:rPr lang="en-US" sz="2000" dirty="0"/>
              <a:t>Case-study: </a:t>
            </a:r>
            <a:br>
              <a:rPr lang="en-US" sz="2000" dirty="0"/>
            </a:br>
            <a:r>
              <a:rPr lang="en-US" sz="2000" dirty="0"/>
              <a:t>EIA legislation:</a:t>
            </a:r>
          </a:p>
        </p:txBody>
      </p:sp>
    </p:spTree>
    <p:extLst>
      <p:ext uri="{BB962C8B-B14F-4D97-AF65-F5344CB8AC3E}">
        <p14:creationId xmlns:p14="http://schemas.microsoft.com/office/powerpoint/2010/main" val="114227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052" y="3429000"/>
            <a:ext cx="4085897" cy="609600"/>
          </a:xfrm>
        </p:spPr>
        <p:txBody>
          <a:bodyPr>
            <a:noAutofit/>
          </a:bodyPr>
          <a:lstStyle/>
          <a:p>
            <a:r>
              <a:rPr lang="en-US" sz="2400" dirty="0"/>
              <a:t>PART 2</a:t>
            </a:r>
            <a:br>
              <a:rPr lang="en-US" sz="2400" dirty="0"/>
            </a:br>
            <a:r>
              <a:rPr lang="en-US" sz="2400" dirty="0"/>
              <a:t>Colombo Port City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8542" y="3962400"/>
            <a:ext cx="4106917" cy="519271"/>
          </a:xfrm>
        </p:spPr>
        <p:txBody>
          <a:bodyPr>
            <a:noAutofit/>
          </a:bodyPr>
          <a:lstStyle/>
          <a:p>
            <a:r>
              <a:rPr lang="en-US" sz="2800" b="1" dirty="0"/>
              <a:t>SC (F/R). No- 151/2015</a:t>
            </a:r>
          </a:p>
        </p:txBody>
      </p:sp>
    </p:spTree>
    <p:extLst>
      <p:ext uri="{BB962C8B-B14F-4D97-AF65-F5344CB8AC3E}">
        <p14:creationId xmlns:p14="http://schemas.microsoft.com/office/powerpoint/2010/main" val="14868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114800" cy="701040"/>
          </a:xfrm>
        </p:spPr>
        <p:txBody>
          <a:bodyPr/>
          <a:lstStyle/>
          <a:p>
            <a:r>
              <a:rPr lang="en-US" dirty="0"/>
              <a:t>PORT CITY</a:t>
            </a:r>
          </a:p>
        </p:txBody>
      </p:sp>
      <p:pic>
        <p:nvPicPr>
          <p:cNvPr id="2051" name="Picture 3" descr="E:\Law\MY WORK\Port City Presentation\Screenshot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6705600" cy="48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Law\MY WORK\Port City Presentation\Screensho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8" y="1893032"/>
            <a:ext cx="9178239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Law\MY WORK\Port City Presentation\the-port-city-project-where-things-stand-n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7024" cy="506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Law\MY WORK\Port City Presentation\Screenshot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6" y="1453926"/>
            <a:ext cx="9156817" cy="49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E:\Law\MY WORK\Port City Presentation\SRI_LANKA_-_0406_-_Porto_3_(600_x_3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51075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Law\MY WORK\Port City Presentation\Protest-against-Port-City-09-04.4.2016-c-sunanda-deshap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6376"/>
            <a:ext cx="7823200" cy="521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Law\MY WORK\Port City Presentation\Port-City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646376"/>
            <a:ext cx="8552018" cy="521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6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Difficulties finding a petitioner</a:t>
            </a:r>
          </a:p>
          <a:p>
            <a:r>
              <a:rPr lang="en-US" sz="3200" i="1" dirty="0"/>
              <a:t>All Ceylon Fisher-folk Trade Union</a:t>
            </a:r>
          </a:p>
          <a:p>
            <a:r>
              <a:rPr lang="en-US" sz="3200" dirty="0"/>
              <a:t>approximately 30,000 </a:t>
            </a:r>
            <a:r>
              <a:rPr lang="en-US" sz="3200" dirty="0" err="1"/>
              <a:t>fisherfolk</a:t>
            </a:r>
            <a:r>
              <a:rPr lang="en-US" sz="3200" dirty="0"/>
              <a:t> living near the sea shore between areas adversely affected by mining for sand</a:t>
            </a:r>
          </a:p>
          <a:p>
            <a:r>
              <a:rPr lang="en-US" sz="3200" dirty="0"/>
              <a:t>Public Interest Litigation – 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609600"/>
            <a:ext cx="4419600" cy="1066800"/>
          </a:xfrm>
        </p:spPr>
        <p:txBody>
          <a:bodyPr>
            <a:noAutofit/>
          </a:bodyPr>
          <a:lstStyle/>
          <a:p>
            <a:r>
              <a:rPr lang="en-US" sz="2800" dirty="0"/>
              <a:t>FILING LEGAL ACTION</a:t>
            </a:r>
          </a:p>
        </p:txBody>
      </p:sp>
      <p:pic>
        <p:nvPicPr>
          <p:cNvPr id="4" name="Picture 3" descr="Macintosh HD:Users:pulasthihewamanna:Desktop:Screen Shot 2018-05-22 at 5.15.2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914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36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3200" dirty="0"/>
              <a:t>Practical problems of lack of information</a:t>
            </a:r>
          </a:p>
          <a:p>
            <a:r>
              <a:rPr lang="en-US" sz="3200" dirty="0"/>
              <a:t>media publications and news items</a:t>
            </a:r>
          </a:p>
          <a:p>
            <a:r>
              <a:rPr lang="en-US" sz="3200" dirty="0"/>
              <a:t>EIA had apparently been done</a:t>
            </a:r>
          </a:p>
          <a:p>
            <a:r>
              <a:rPr lang="en-US" sz="3200" dirty="0"/>
              <a:t>reclaim approximately 120 ha. of land</a:t>
            </a:r>
          </a:p>
          <a:p>
            <a:r>
              <a:rPr lang="en-US" sz="3200" dirty="0"/>
              <a:t>project was expanded in scope </a:t>
            </a:r>
          </a:p>
          <a:p>
            <a:r>
              <a:rPr lang="en-US" sz="3200" dirty="0"/>
              <a:t>land reclamation of approximately 233 ha</a:t>
            </a:r>
          </a:p>
          <a:p>
            <a:r>
              <a:rPr lang="en-US" sz="3200" b="1" u="sng" dirty="0"/>
              <a:t>no fresh EIA</a:t>
            </a:r>
            <a:r>
              <a:rPr lang="en-US" sz="3200" dirty="0"/>
              <a:t> was carried out., </a:t>
            </a:r>
            <a:r>
              <a:rPr lang="en-US" sz="3200" b="1" u="sng" dirty="0"/>
              <a:t>only an Addendum to the original EIA was carried out by the </a:t>
            </a:r>
            <a:r>
              <a:rPr lang="en-US" sz="3200" b="1" i="1" u="sng" dirty="0"/>
              <a:t>University of </a:t>
            </a:r>
            <a:r>
              <a:rPr lang="en-US" sz="3200" b="1" i="1" u="sng" dirty="0" err="1"/>
              <a:t>Moratuwa</a:t>
            </a:r>
            <a:endParaRPr lang="en-US" sz="3200" b="1" i="1" u="sng" dirty="0"/>
          </a:p>
          <a:p>
            <a:r>
              <a:rPr lang="en-US" sz="3200" dirty="0"/>
              <a:t>Could not trace any permit issued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572000" cy="1295400"/>
          </a:xfrm>
        </p:spPr>
        <p:txBody>
          <a:bodyPr>
            <a:noAutofit/>
          </a:bodyPr>
          <a:lstStyle/>
          <a:p>
            <a:r>
              <a:rPr lang="en-US" sz="2800" dirty="0"/>
              <a:t>Fundamental rights action filed April 2015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2000" y="15621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Main Arguments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rgbClr val="0070C0"/>
                </a:solidFill>
              </a:rPr>
              <a:t>SAND MINING</a:t>
            </a:r>
          </a:p>
          <a:p>
            <a:r>
              <a:rPr lang="en-US" sz="3600" dirty="0"/>
              <a:t>beach has started to disappear due to erosion</a:t>
            </a:r>
          </a:p>
          <a:p>
            <a:r>
              <a:rPr lang="en-US" sz="3600" dirty="0"/>
              <a:t>destruction of the coral reef</a:t>
            </a:r>
          </a:p>
          <a:p>
            <a:r>
              <a:rPr lang="en-US" sz="3600" dirty="0"/>
              <a:t>murky waters</a:t>
            </a:r>
            <a:endParaRPr lang="en-US" sz="3600" b="1" dirty="0"/>
          </a:p>
          <a:p>
            <a:r>
              <a:rPr lang="en-US" sz="3600" dirty="0"/>
              <a:t>three (3) main areas in which fish procreate in large numbers and are thus conducive for fishing</a:t>
            </a:r>
            <a:endParaRPr lang="en-US" sz="3600" b="1" dirty="0"/>
          </a:p>
          <a:p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  <p:pic>
        <p:nvPicPr>
          <p:cNvPr id="4098" name="Picture 2" descr="E:\Law\MY WORK\Port City Presentation\Screenshot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34526"/>
            <a:ext cx="4741433" cy="53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85800" y="287409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</a:rPr>
              <a:t>2. LACK OF PROPER EIA</a:t>
            </a:r>
          </a:p>
          <a:p>
            <a:r>
              <a:rPr lang="en-US" sz="3600" dirty="0"/>
              <a:t>EIA had been carried out for 120 ha</a:t>
            </a:r>
          </a:p>
          <a:p>
            <a:r>
              <a:rPr lang="en-US" sz="3600" b="1" dirty="0"/>
              <a:t>No fresh EIA when project increased to 233 ha</a:t>
            </a:r>
          </a:p>
          <a:p>
            <a:r>
              <a:rPr lang="en-US" sz="3200" b="1" dirty="0"/>
              <a:t>(only an addendum)</a:t>
            </a:r>
          </a:p>
          <a:p>
            <a:pPr marL="514350" indent="-514350">
              <a:buAutoNum type="arabicPeriod"/>
            </a:pPr>
            <a:endParaRPr lang="en-US" sz="3200" b="1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18519" y="3723045"/>
            <a:ext cx="8229600" cy="2264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GB" sz="3600" b="1" dirty="0">
                <a:solidFill>
                  <a:srgbClr val="0070C0"/>
                </a:solidFill>
              </a:rPr>
              <a:t>CHINA COMMUNICATION CONSTRUCTION COMPANY LTD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E:\Law\MY WORK\Port City Presentation\Screen Shot 2018-05-23 at 1.08.44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319"/>
            <a:ext cx="9144000" cy="23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The </a:t>
            </a:r>
            <a:r>
              <a:rPr lang="en-US" sz="2400" i="1" dirty="0"/>
              <a:t>Initial Technical Feasibility Study</a:t>
            </a:r>
            <a:r>
              <a:rPr lang="en-US" sz="2400" dirty="0"/>
              <a:t>;</a:t>
            </a:r>
          </a:p>
          <a:p>
            <a:pPr lvl="0"/>
            <a:r>
              <a:rPr lang="en-US" sz="2400" dirty="0"/>
              <a:t>Any </a:t>
            </a:r>
            <a:r>
              <a:rPr lang="en-US" sz="2400" i="1" dirty="0"/>
              <a:t>Impact Assessment </a:t>
            </a:r>
            <a:r>
              <a:rPr lang="en-US" sz="2400" dirty="0"/>
              <a:t>carried out in respect of the </a:t>
            </a:r>
            <a:r>
              <a:rPr lang="en-US" sz="2400" i="1" dirty="0"/>
              <a:t>original </a:t>
            </a:r>
            <a:r>
              <a:rPr lang="en-US" sz="2400" dirty="0"/>
              <a:t>development project; </a:t>
            </a:r>
          </a:p>
          <a:p>
            <a:pPr lvl="0"/>
            <a:r>
              <a:rPr lang="en-US" sz="2400" dirty="0"/>
              <a:t>a copy of the project proposal;</a:t>
            </a:r>
          </a:p>
          <a:p>
            <a:pPr lvl="0"/>
            <a:r>
              <a:rPr lang="en-US" sz="2400" dirty="0"/>
              <a:t>preliminary approval granted for the original project by the CCD;</a:t>
            </a:r>
          </a:p>
          <a:p>
            <a:pPr lvl="0"/>
            <a:r>
              <a:rPr lang="en-US" sz="2400" dirty="0"/>
              <a:t>Permit issued for a Development;</a:t>
            </a:r>
          </a:p>
          <a:p>
            <a:pPr lvl="0"/>
            <a:r>
              <a:rPr lang="en-US" sz="2400" dirty="0"/>
              <a:t>all relevant contingency plans drawn up, </a:t>
            </a:r>
          </a:p>
          <a:p>
            <a:pPr lvl="0"/>
            <a:r>
              <a:rPr lang="en-US" sz="2400" dirty="0"/>
              <a:t>the relevant EIA and/or IEE and/or any environment study carried out, </a:t>
            </a:r>
          </a:p>
          <a:p>
            <a:pPr lvl="0"/>
            <a:r>
              <a:rPr lang="en-US" sz="2400" dirty="0"/>
              <a:t>the relevant permission issued by the Road Development Authority to transport quarry material </a:t>
            </a:r>
          </a:p>
          <a:p>
            <a:pPr lvl="0"/>
            <a:r>
              <a:rPr lang="en-US" sz="2400" dirty="0"/>
              <a:t>Industrial Mining </a:t>
            </a:r>
            <a:r>
              <a:rPr lang="en-US" sz="2400" dirty="0" err="1"/>
              <a:t>Licence</a:t>
            </a:r>
            <a:r>
              <a:rPr lang="en-US" sz="2400" dirty="0"/>
              <a:t> </a:t>
            </a:r>
          </a:p>
          <a:p>
            <a:pPr lvl="0"/>
            <a:r>
              <a:rPr lang="en-US" sz="2400" dirty="0"/>
              <a:t>The contract entered into by the State for the </a:t>
            </a:r>
            <a:r>
              <a:rPr lang="en-US" sz="2400" i="1" dirty="0"/>
              <a:t>Colombo Port City Development Project;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</p:spPr>
        <p:txBody>
          <a:bodyPr>
            <a:normAutofit/>
          </a:bodyPr>
          <a:lstStyle/>
          <a:p>
            <a:r>
              <a:rPr lang="en-US" sz="3200" dirty="0"/>
              <a:t>Reliefs sought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95300" y="1422984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Meanwhile </a:t>
            </a:r>
          </a:p>
          <a:p>
            <a:r>
              <a:rPr lang="en-US" sz="3600" dirty="0"/>
              <a:t>3 km breakwater was being constructed</a:t>
            </a:r>
          </a:p>
          <a:p>
            <a:r>
              <a:rPr lang="en-US" sz="3600" dirty="0"/>
              <a:t>3.6 million cubic meters of rock</a:t>
            </a:r>
          </a:p>
          <a:p>
            <a:r>
              <a:rPr lang="en-US" sz="3600" dirty="0"/>
              <a:t>Three hundred six-wheelers </a:t>
            </a:r>
          </a:p>
          <a:p>
            <a:r>
              <a:rPr lang="en-US" sz="3600" dirty="0"/>
              <a:t>Dredging 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067800" cy="489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Law\MY WORK\Port City Presentation\23723_LKA-171210-Port-City-AFP_1512887024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1601385"/>
            <a:ext cx="9119286" cy="51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/>
              <a:t>No </a:t>
            </a:r>
            <a:r>
              <a:rPr lang="en-US" sz="2400" b="1" dirty="0">
                <a:solidFill>
                  <a:srgbClr val="FF0000"/>
                </a:solidFill>
              </a:rPr>
              <a:t>Right to Information Act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Rio Declaration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- each individual shall have appropriate access to information concerning the environment that is held by public authorities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Agenda 21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access to information relevant to environment and development</a:t>
            </a:r>
          </a:p>
          <a:p>
            <a:r>
              <a:rPr lang="en-US" sz="2400" dirty="0"/>
              <a:t>Europe – EC Directive on Access to Environmental Info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OSPAR Convention</a:t>
            </a:r>
          </a:p>
          <a:p>
            <a:r>
              <a:rPr lang="en-US" sz="2400" dirty="0"/>
              <a:t>make available information on the state of the maritime area on activities adversely affecting or likely to affect it.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Aarhus Convention</a:t>
            </a:r>
          </a:p>
          <a:p>
            <a:r>
              <a:rPr lang="en-US" sz="2400" dirty="0"/>
              <a:t>ensure that public authorities make available access to information relating to the environment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19800" cy="1066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Access to environmental information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1524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00B050"/>
                </a:solidFill>
              </a:rPr>
              <a:t>WWF UK v Commission </a:t>
            </a:r>
            <a:r>
              <a:rPr lang="en-US" sz="2400" dirty="0"/>
              <a:t>&amp; </a:t>
            </a:r>
            <a:r>
              <a:rPr lang="en-US" sz="2400" b="1" i="1" dirty="0">
                <a:solidFill>
                  <a:srgbClr val="00B050"/>
                </a:solidFill>
              </a:rPr>
              <a:t>Bavarian Lager Co. v Commission,</a:t>
            </a:r>
          </a:p>
          <a:p>
            <a:r>
              <a:rPr lang="en-US" sz="2400" dirty="0"/>
              <a:t>all exceptions to public access to information must be narrowly construed </a:t>
            </a:r>
          </a:p>
          <a:p>
            <a:r>
              <a:rPr lang="en-US" sz="2400" b="1" i="1" dirty="0">
                <a:solidFill>
                  <a:srgbClr val="00B050"/>
                </a:solidFill>
              </a:rPr>
              <a:t>Anna Maria Guerra v Italy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r>
              <a:rPr lang="en-US" sz="2400" dirty="0"/>
              <a:t>ECHR did </a:t>
            </a:r>
            <a:r>
              <a:rPr lang="en-US" sz="2400" b="1" u="sng" dirty="0"/>
              <a:t>NOT</a:t>
            </a:r>
            <a:r>
              <a:rPr lang="en-US" sz="2400" dirty="0"/>
              <a:t> exclude positive obligations</a:t>
            </a:r>
          </a:p>
          <a:p>
            <a:endParaRPr lang="en-US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524000"/>
            <a:ext cx="9144000" cy="4572000"/>
          </a:xfrm>
        </p:spPr>
        <p:txBody>
          <a:bodyPr>
            <a:noAutofit/>
          </a:bodyPr>
          <a:lstStyle/>
          <a:p>
            <a:r>
              <a:rPr lang="en-US" sz="2800" dirty="0"/>
              <a:t>The Attorney-General’s Department provided several key documents</a:t>
            </a:r>
          </a:p>
          <a:p>
            <a:r>
              <a:rPr lang="en-US" sz="2800" dirty="0"/>
              <a:t> IEE/EIA/Addendum/Supplementary EIA</a:t>
            </a:r>
          </a:p>
          <a:p>
            <a:r>
              <a:rPr lang="en-US" sz="2800" dirty="0"/>
              <a:t>Very limited time</a:t>
            </a:r>
          </a:p>
          <a:p>
            <a:r>
              <a:rPr lang="en-US" sz="2800" dirty="0"/>
              <a:t>Petitioners’ retained experts; Emeritus Professor Department of Geography University of Sri Jayewardenepura, Marine Biologists etc.,</a:t>
            </a:r>
          </a:p>
          <a:p>
            <a:r>
              <a:rPr lang="en-US" sz="2800" i="1" dirty="0"/>
              <a:t>“Agreement between the Secretary to the Ministry of Highways, Ports and Shipping and CHEC Port City Colombo (</a:t>
            </a:r>
            <a:r>
              <a:rPr lang="en-US" sz="2800" i="1" dirty="0" err="1"/>
              <a:t>Pvt</a:t>
            </a:r>
            <a:r>
              <a:rPr lang="en-US" sz="2800" i="1" dirty="0"/>
              <a:t>) Limited (September 2014)”</a:t>
            </a:r>
          </a:p>
          <a:p>
            <a:r>
              <a:rPr lang="en-US" sz="2800" dirty="0"/>
              <a:t>condition precedent – amend existing Law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457200"/>
            <a:ext cx="48768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2016 amended petition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585" y="1981200"/>
            <a:ext cx="9144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dirty="0"/>
              <a:t>THE AREAS AFFECTED</a:t>
            </a:r>
            <a:endParaRPr lang="en-US" sz="3600" dirty="0"/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/>
              <a:t>land reclamation</a:t>
            </a:r>
            <a:r>
              <a:rPr lang="en-US" sz="3600" dirty="0"/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/>
              <a:t>sand mining</a:t>
            </a:r>
            <a:r>
              <a:rPr lang="en-US" sz="3600" dirty="0"/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/>
              <a:t>quarry materials</a:t>
            </a:r>
            <a:r>
              <a:rPr lang="en-US" sz="3600" dirty="0"/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1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35560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1676400"/>
            <a:ext cx="8991600" cy="51054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IEE (2012) - </a:t>
            </a:r>
            <a:r>
              <a:rPr lang="en-US" sz="2400" b="1" dirty="0"/>
              <a:t>30 million m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  <a:p>
            <a:pPr algn="l"/>
            <a:r>
              <a:rPr lang="en-US" sz="2400" b="1" dirty="0"/>
              <a:t>2 </a:t>
            </a:r>
            <a:r>
              <a:rPr lang="en-US" sz="2400" dirty="0"/>
              <a:t>sites surveyed-  total </a:t>
            </a:r>
            <a:r>
              <a:rPr lang="en-US" sz="2400" b="1" dirty="0"/>
              <a:t>Extractable Volume </a:t>
            </a:r>
            <a:r>
              <a:rPr lang="en-US" sz="2400" dirty="0"/>
              <a:t>is only </a:t>
            </a:r>
            <a:r>
              <a:rPr lang="en-US" sz="2400" b="1" dirty="0"/>
              <a:t>44.31 million m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Supplementary EIA (December 2015), </a:t>
            </a:r>
            <a:r>
              <a:rPr lang="en-US" sz="2400" b="1" dirty="0"/>
              <a:t>65 million m</a:t>
            </a:r>
            <a:r>
              <a:rPr lang="en-US" sz="2400" b="1" baseline="30000" dirty="0"/>
              <a:t>3</a:t>
            </a:r>
            <a:r>
              <a:rPr lang="en-US" sz="2400" b="1" dirty="0"/>
              <a:t> </a:t>
            </a:r>
          </a:p>
          <a:p>
            <a:pPr algn="l"/>
            <a:r>
              <a:rPr lang="en-US" sz="2400" dirty="0"/>
              <a:t>two dredging sites - available sand is estimated at 112 million m</a:t>
            </a:r>
            <a:r>
              <a:rPr lang="en-US" sz="2400" baseline="30000" dirty="0"/>
              <a:t>3</a:t>
            </a:r>
          </a:p>
          <a:p>
            <a:pPr algn="l"/>
            <a:endParaRPr lang="en-US" sz="2400" baseline="30000" dirty="0"/>
          </a:p>
          <a:p>
            <a:pPr algn="l"/>
            <a:r>
              <a:rPr lang="en-US" sz="2400" b="1" u="sng" dirty="0"/>
              <a:t>doubt as to even the extent of the land to be reclaimed</a:t>
            </a:r>
          </a:p>
          <a:p>
            <a:pPr algn="l"/>
            <a:r>
              <a:rPr lang="en-US" sz="2400" i="1" dirty="0"/>
              <a:t>Initial Technical Feasibility Study (August 2010) - </a:t>
            </a:r>
            <a:r>
              <a:rPr lang="en-US" sz="2400" b="1" dirty="0"/>
              <a:t>80 hectares</a:t>
            </a:r>
            <a:endParaRPr lang="en-US" sz="2400" dirty="0"/>
          </a:p>
          <a:p>
            <a:pPr algn="l"/>
            <a:r>
              <a:rPr lang="en-US" sz="2400" i="1" dirty="0"/>
              <a:t>Environmental Impact Assessment Study (April 2011) - </a:t>
            </a:r>
            <a:r>
              <a:rPr lang="en-US" sz="2400" b="1" dirty="0"/>
              <a:t>120 hectares</a:t>
            </a:r>
            <a:r>
              <a:rPr lang="en-US" sz="2400" dirty="0"/>
              <a:t> </a:t>
            </a:r>
          </a:p>
          <a:p>
            <a:pPr algn="l"/>
            <a:r>
              <a:rPr lang="en-US" sz="2400" i="1" dirty="0"/>
              <a:t>addendum in 2013 </a:t>
            </a:r>
            <a:r>
              <a:rPr lang="en-US" sz="2400" dirty="0"/>
              <a:t>- 200 Hectares </a:t>
            </a:r>
          </a:p>
          <a:p>
            <a:pPr algn="l"/>
            <a:r>
              <a:rPr lang="en-US" sz="2400" i="1" dirty="0"/>
              <a:t>Supplementary EIA (December 2015) - </a:t>
            </a:r>
            <a:r>
              <a:rPr lang="en-US" sz="2400" b="1" dirty="0"/>
              <a:t>269 hectares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SANDMINING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3600" dirty="0"/>
              <a:t>Supplementary EIA - 3.45 million m</a:t>
            </a:r>
            <a:r>
              <a:rPr lang="en-US" sz="3600" baseline="30000" dirty="0"/>
              <a:t>3 </a:t>
            </a:r>
          </a:p>
          <a:p>
            <a:endParaRPr lang="en-US" sz="3600" baseline="30000" dirty="0"/>
          </a:p>
          <a:p>
            <a:r>
              <a:rPr lang="en-US" sz="3600" dirty="0"/>
              <a:t>No mention of the quantities of explosive materials/explosive times, vibration etc.,</a:t>
            </a:r>
          </a:p>
          <a:p>
            <a:endParaRPr lang="en-US" sz="3600" dirty="0"/>
          </a:p>
          <a:p>
            <a:r>
              <a:rPr lang="en-US" sz="3600" dirty="0"/>
              <a:t>Impact on communities ?</a:t>
            </a:r>
          </a:p>
          <a:p>
            <a:r>
              <a:rPr lang="en-US" sz="3600" dirty="0"/>
              <a:t>supplies for local and national requirement ?</a:t>
            </a:r>
          </a:p>
          <a:p>
            <a:endParaRPr lang="en-US" sz="3600" dirty="0"/>
          </a:p>
          <a:p>
            <a:r>
              <a:rPr lang="en-US" sz="3600" dirty="0"/>
              <a:t>historical value - rock shelter monasteries etc.?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2400" dirty="0"/>
              <a:t>Quarry Materials </a:t>
            </a:r>
          </a:p>
        </p:txBody>
      </p:sp>
    </p:spTree>
    <p:extLst>
      <p:ext uri="{BB962C8B-B14F-4D97-AF65-F5344CB8AC3E}">
        <p14:creationId xmlns:p14="http://schemas.microsoft.com/office/powerpoint/2010/main" val="26478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9052" y="3367247"/>
            <a:ext cx="4085897" cy="366553"/>
          </a:xfrm>
        </p:spPr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3810000"/>
            <a:ext cx="441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Environmental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24621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067800" cy="5410200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1. </a:t>
            </a:r>
            <a:r>
              <a:rPr lang="en-US" sz="2800" b="1" u="sng" dirty="0">
                <a:solidFill>
                  <a:srgbClr val="0070C0"/>
                </a:solidFill>
              </a:rPr>
              <a:t>ABSENCE OF ADEQUATE ENVIRONMENTAL ASSESSMENT STUDIES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400" dirty="0"/>
              <a:t>No comprehensive EIA </a:t>
            </a:r>
          </a:p>
          <a:p>
            <a:r>
              <a:rPr lang="en-US" sz="2400" dirty="0"/>
              <a:t>EIAs ignored </a:t>
            </a:r>
          </a:p>
          <a:p>
            <a:r>
              <a:rPr lang="en-US" sz="2400" dirty="0"/>
              <a:t>size of the development- which keeps morphing /other developments</a:t>
            </a:r>
          </a:p>
          <a:p>
            <a:r>
              <a:rPr lang="en-US" sz="2400" dirty="0"/>
              <a:t>use of natural resources/ production of waste </a:t>
            </a:r>
          </a:p>
          <a:p>
            <a:r>
              <a:rPr lang="en-US" sz="2400" dirty="0"/>
              <a:t>EIA’s themselves refer to permits they “hope will be obtained”</a:t>
            </a:r>
          </a:p>
          <a:p>
            <a:r>
              <a:rPr lang="en-US" sz="2400" dirty="0"/>
              <a:t>No monitoring mechanism discussed</a:t>
            </a:r>
          </a:p>
          <a:p>
            <a:r>
              <a:rPr lang="en-US" sz="2400" dirty="0"/>
              <a:t>Adequate alternatives not discussed</a:t>
            </a:r>
          </a:p>
          <a:p>
            <a:pPr lvl="0"/>
            <a:r>
              <a:rPr lang="en-US" sz="2400" dirty="0"/>
              <a:t>original EIA (April 2011), was required by its </a:t>
            </a:r>
            <a:r>
              <a:rPr lang="en-US" sz="2400" i="1" dirty="0"/>
              <a:t>Terms of Reference  </a:t>
            </a:r>
            <a:r>
              <a:rPr lang="en-US" sz="2400" dirty="0"/>
              <a:t>to consider</a:t>
            </a:r>
            <a:r>
              <a:rPr lang="en-US" sz="2400" i="1" dirty="0"/>
              <a:t>, </a:t>
            </a:r>
            <a:r>
              <a:rPr lang="en-US" sz="2400" dirty="0"/>
              <a:t>the extent of the proposed mining site, estimated reserves, access roads proposed to be used, types of vehicles to be used etc., </a:t>
            </a:r>
            <a:r>
              <a:rPr lang="en-US" sz="2400" b="1" u="sng" dirty="0"/>
              <a:t>-not addressed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701040"/>
          </a:xfrm>
        </p:spPr>
        <p:txBody>
          <a:bodyPr>
            <a:normAutofit/>
          </a:bodyPr>
          <a:lstStyle/>
          <a:p>
            <a:r>
              <a:rPr lang="en-US" sz="2800" dirty="0"/>
              <a:t>SOME ARGUMENTS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200" y="2230395"/>
            <a:ext cx="90678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0070C0"/>
                </a:solidFill>
              </a:rPr>
              <a:t>2. SUSTAINABLE DEVELOPMENT</a:t>
            </a:r>
          </a:p>
          <a:p>
            <a:r>
              <a:rPr lang="en-US" sz="2800" b="1" dirty="0"/>
              <a:t>Rio de Janeiro Declaration (1992)</a:t>
            </a:r>
          </a:p>
          <a:p>
            <a:r>
              <a:rPr lang="en-US" sz="2800" i="1" dirty="0"/>
              <a:t>“the right to development must be fulfilled so as to equitably meet developmental and </a:t>
            </a:r>
            <a:r>
              <a:rPr lang="en-US" sz="2800" b="1" i="1" u="sng" dirty="0"/>
              <a:t>environmental needs of present and future generations</a:t>
            </a:r>
            <a:r>
              <a:rPr lang="en-US" sz="2800" i="1" dirty="0"/>
              <a:t>”</a:t>
            </a:r>
          </a:p>
          <a:p>
            <a:r>
              <a:rPr lang="en-US" sz="2800" i="1" dirty="0"/>
              <a:t>“In order to achieve sustainable development, </a:t>
            </a:r>
            <a:r>
              <a:rPr lang="en-US" sz="2800" b="1" i="1" u="sng" dirty="0"/>
              <a:t>environmental protection shall constitute an integral part of the development process</a:t>
            </a:r>
            <a:r>
              <a:rPr lang="en-US" sz="2800" i="1" dirty="0"/>
              <a:t> and cannot be considered in isolation from it”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Agreement already signed - </a:t>
            </a:r>
            <a:r>
              <a:rPr lang="en-US" sz="2800" dirty="0"/>
              <a:t>Government has undertaken to grant all </a:t>
            </a:r>
            <a:r>
              <a:rPr lang="en-US" sz="2800" dirty="0" err="1"/>
              <a:t>licences</a:t>
            </a:r>
            <a:r>
              <a:rPr lang="en-US" sz="2800" dirty="0"/>
              <a:t> / Amend existing Laws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2916195"/>
            <a:ext cx="90678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 dirty="0">
                <a:solidFill>
                  <a:srgbClr val="0070C0"/>
                </a:solidFill>
              </a:rPr>
              <a:t>3.BIAS</a:t>
            </a:r>
          </a:p>
          <a:p>
            <a:r>
              <a:rPr lang="en-US" sz="2800" b="1" dirty="0"/>
              <a:t>a) University - initial </a:t>
            </a:r>
            <a:r>
              <a:rPr lang="en-US" sz="2800" b="1" i="1" dirty="0"/>
              <a:t>EIA </a:t>
            </a:r>
            <a:r>
              <a:rPr lang="en-US" sz="2800" b="1" dirty="0"/>
              <a:t>and Addendum,</a:t>
            </a:r>
          </a:p>
          <a:p>
            <a:r>
              <a:rPr lang="en-US" sz="2800" dirty="0"/>
              <a:t>project consultant in the </a:t>
            </a:r>
            <a:r>
              <a:rPr lang="en-US" sz="2800" i="1" dirty="0"/>
              <a:t>Supplementary EIA </a:t>
            </a:r>
          </a:p>
          <a:p>
            <a:r>
              <a:rPr lang="en-US" sz="2800" b="1" dirty="0"/>
              <a:t>b) only international consultant in the </a:t>
            </a:r>
            <a:r>
              <a:rPr lang="en-US" sz="2800" b="1" i="1" dirty="0"/>
              <a:t>Supplementary EIA </a:t>
            </a:r>
          </a:p>
          <a:p>
            <a:r>
              <a:rPr lang="en-US" sz="2800" dirty="0"/>
              <a:t>private entity - commissioned by  CCCC (or its subsidiary before)</a:t>
            </a:r>
          </a:p>
          <a:p>
            <a:r>
              <a:rPr lang="en-US" sz="2800" dirty="0"/>
              <a:t>Reviewing its own work?</a:t>
            </a:r>
          </a:p>
        </p:txBody>
      </p:sp>
    </p:spTree>
    <p:extLst>
      <p:ext uri="{BB962C8B-B14F-4D97-AF65-F5344CB8AC3E}">
        <p14:creationId xmlns:p14="http://schemas.microsoft.com/office/powerpoint/2010/main" val="31113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839200" cy="5257800"/>
          </a:xfrm>
        </p:spPr>
        <p:txBody>
          <a:bodyPr>
            <a:normAutofit/>
          </a:bodyPr>
          <a:lstStyle/>
          <a:p>
            <a:r>
              <a:rPr lang="en-US" sz="3600" dirty="0"/>
              <a:t>Proceedings terminated 7</a:t>
            </a:r>
            <a:r>
              <a:rPr lang="en-US" sz="3600" baseline="30000" dirty="0"/>
              <a:t>th</a:t>
            </a:r>
            <a:r>
              <a:rPr lang="en-US" sz="3600" dirty="0"/>
              <a:t> July 2016</a:t>
            </a:r>
          </a:p>
          <a:p>
            <a:endParaRPr lang="en-US" sz="3600" dirty="0"/>
          </a:p>
          <a:p>
            <a:r>
              <a:rPr lang="en-US" sz="3600" dirty="0"/>
              <a:t>subject to recognition that the Petitioner may submit information on how the fishing community would be adversely affected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638800" cy="914400"/>
          </a:xfrm>
        </p:spPr>
        <p:txBody>
          <a:bodyPr>
            <a:noAutofit/>
          </a:bodyPr>
          <a:lstStyle/>
          <a:p>
            <a:r>
              <a:rPr lang="en-GB" sz="3200" cap="small" dirty="0"/>
              <a:t>Environmental protection and human rights</a:t>
            </a:r>
            <a:endParaRPr lang="en-US" sz="3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9789" y="13716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B050"/>
                </a:solidFill>
              </a:rPr>
              <a:t>Powell and </a:t>
            </a:r>
            <a:r>
              <a:rPr lang="en-US" sz="3600" i="1" dirty="0" err="1">
                <a:solidFill>
                  <a:srgbClr val="00B050"/>
                </a:solidFill>
              </a:rPr>
              <a:t>Rayner</a:t>
            </a:r>
            <a:r>
              <a:rPr lang="en-US" sz="3600" i="1" dirty="0">
                <a:solidFill>
                  <a:srgbClr val="00B050"/>
                </a:solidFill>
              </a:rPr>
              <a:t> v UK</a:t>
            </a:r>
          </a:p>
          <a:p>
            <a:r>
              <a:rPr lang="en-US" sz="3600" dirty="0"/>
              <a:t>strike a fair balance between the competing interests of the individual and the community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Lopez </a:t>
            </a:r>
            <a:r>
              <a:rPr lang="en-US" sz="3600" i="1" dirty="0" err="1">
                <a:solidFill>
                  <a:srgbClr val="00B050"/>
                </a:solidFill>
              </a:rPr>
              <a:t>Ostra</a:t>
            </a:r>
            <a:r>
              <a:rPr lang="en-US" sz="3600" i="1" dirty="0">
                <a:solidFill>
                  <a:srgbClr val="00B050"/>
                </a:solidFill>
              </a:rPr>
              <a:t> v Spain</a:t>
            </a:r>
          </a:p>
          <a:p>
            <a:r>
              <a:rPr lang="en-US" sz="3600" dirty="0"/>
              <a:t>nuisance and serious health problems – regardless of fulfilling Spanish Laws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Hatton and others v UK</a:t>
            </a:r>
          </a:p>
          <a:p>
            <a:r>
              <a:rPr lang="en-US" sz="3600" dirty="0"/>
              <a:t>serious attempt to assess / evaluate the extent or impact of the interferences</a:t>
            </a:r>
            <a:endParaRPr lang="en-US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5105400"/>
          </a:xfrm>
        </p:spPr>
        <p:txBody>
          <a:bodyPr>
            <a:noAutofit/>
          </a:bodyPr>
          <a:lstStyle/>
          <a:p>
            <a:r>
              <a:rPr lang="en-US" sz="3600" dirty="0"/>
              <a:t>Structure of laws – sufficient?</a:t>
            </a:r>
          </a:p>
          <a:p>
            <a:endParaRPr lang="en-US" sz="3600" dirty="0"/>
          </a:p>
          <a:p>
            <a:r>
              <a:rPr lang="en-US" sz="3600" dirty="0"/>
              <a:t>Poor public participation</a:t>
            </a:r>
          </a:p>
          <a:p>
            <a:r>
              <a:rPr lang="en-US" sz="3600" dirty="0"/>
              <a:t>(language? Apathy?)</a:t>
            </a:r>
          </a:p>
          <a:p>
            <a:endParaRPr lang="en-US" sz="3600" dirty="0"/>
          </a:p>
          <a:p>
            <a:r>
              <a:rPr lang="en-US" sz="3600" dirty="0"/>
              <a:t>Lack of capacity to carry out EIA?</a:t>
            </a:r>
          </a:p>
          <a:p>
            <a:endParaRPr lang="en-US" sz="3600" dirty="0"/>
          </a:p>
          <a:p>
            <a:r>
              <a:rPr lang="en-US" sz="3600" dirty="0"/>
              <a:t>Lack of political will?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72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r>
              <a:rPr lang="en-US" sz="4000" dirty="0"/>
              <a:t>predict the environmental consequences</a:t>
            </a:r>
          </a:p>
          <a:p>
            <a:r>
              <a:rPr lang="en-US" sz="4000" dirty="0"/>
              <a:t>Problems</a:t>
            </a:r>
          </a:p>
          <a:p>
            <a:r>
              <a:rPr lang="en-US" sz="4000" dirty="0"/>
              <a:t>natural resource constraints </a:t>
            </a:r>
          </a:p>
          <a:p>
            <a:r>
              <a:rPr lang="en-US" sz="4000" dirty="0"/>
              <a:t>measures to </a:t>
            </a:r>
            <a:r>
              <a:rPr lang="en-US" sz="4000" dirty="0" err="1"/>
              <a:t>minimise</a:t>
            </a:r>
            <a:endParaRPr lang="en-US" sz="4000" dirty="0"/>
          </a:p>
          <a:p>
            <a:r>
              <a:rPr lang="en-US" sz="4000" dirty="0"/>
              <a:t>projects environmentally sustainable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853440"/>
          </a:xfrm>
        </p:spPr>
        <p:txBody>
          <a:bodyPr>
            <a:noAutofit/>
          </a:bodyPr>
          <a:lstStyle/>
          <a:p>
            <a:r>
              <a:rPr lang="en-US" sz="2800" dirty="0"/>
              <a:t>environmental Impact Assessment </a:t>
            </a:r>
          </a:p>
        </p:txBody>
      </p:sp>
    </p:spTree>
    <p:extLst>
      <p:ext uri="{BB962C8B-B14F-4D97-AF65-F5344CB8AC3E}">
        <p14:creationId xmlns:p14="http://schemas.microsoft.com/office/powerpoint/2010/main" val="10686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36373" y="2156748"/>
            <a:ext cx="8229600" cy="4532376"/>
          </a:xfrm>
        </p:spPr>
        <p:txBody>
          <a:bodyPr/>
          <a:lstStyle/>
          <a:p>
            <a:r>
              <a:rPr lang="en-US" sz="4400" b="1" dirty="0"/>
              <a:t>The National Environmental Act</a:t>
            </a:r>
          </a:p>
          <a:p>
            <a:r>
              <a:rPr lang="en-US" sz="4400" dirty="0"/>
              <a:t>introduced the EIA procedure into the statute</a:t>
            </a:r>
          </a:p>
          <a:p>
            <a:r>
              <a:rPr lang="en-US" sz="4400" dirty="0"/>
              <a:t>And applies where there’s an overlap</a:t>
            </a:r>
          </a:p>
          <a:p>
            <a:endParaRPr lang="en-US" sz="4400" b="1" dirty="0"/>
          </a:p>
          <a:p>
            <a:endParaRPr lang="en-US" sz="4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Legislature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9600" y="2173224"/>
            <a:ext cx="8229600" cy="45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The Coast Conservation Act</a:t>
            </a:r>
          </a:p>
          <a:p>
            <a:endParaRPr lang="en-US" sz="4400" b="1" dirty="0"/>
          </a:p>
          <a:p>
            <a:r>
              <a:rPr lang="en-US" sz="4400" b="1" dirty="0"/>
              <a:t>The Fauna and Flora Protection Ordinance  </a:t>
            </a:r>
          </a:p>
          <a:p>
            <a:endParaRPr lang="en-US" sz="4400" b="1" dirty="0"/>
          </a:p>
          <a:p>
            <a:r>
              <a:rPr lang="en-US" sz="4400" b="1" dirty="0"/>
              <a:t>The National Environmental Act</a:t>
            </a:r>
          </a:p>
          <a:p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6373" y="2173224"/>
            <a:ext cx="8229600" cy="453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The Coast Conservation Act</a:t>
            </a:r>
          </a:p>
          <a:p>
            <a:r>
              <a:rPr lang="en-US" sz="4400" dirty="0"/>
              <a:t>limited to coasts</a:t>
            </a:r>
            <a:endParaRPr lang="en-US" sz="4400" b="1" dirty="0"/>
          </a:p>
          <a:p>
            <a:r>
              <a:rPr lang="en-US" sz="4400" b="1" dirty="0"/>
              <a:t>The Fauna and Flora Protection Ordinance  </a:t>
            </a:r>
          </a:p>
          <a:p>
            <a:r>
              <a:rPr lang="en-US" sz="4400" dirty="0"/>
              <a:t>limited to areas close to national reserves</a:t>
            </a:r>
            <a:endParaRPr lang="en-US" sz="4400" b="1" dirty="0"/>
          </a:p>
          <a:p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800" dirty="0"/>
              <a:t>Permit Procedure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development activity </a:t>
            </a:r>
            <a:r>
              <a:rPr lang="en-US" sz="2800" dirty="0"/>
              <a:t>within the coastal zone </a:t>
            </a:r>
          </a:p>
          <a:p>
            <a:r>
              <a:rPr lang="en-US" sz="2800" dirty="0"/>
              <a:t>Permit from Director of Coast Conservation</a:t>
            </a:r>
          </a:p>
          <a:p>
            <a:r>
              <a:rPr lang="en-US" sz="2800" dirty="0"/>
              <a:t>Minister may prescribe activities which don’t require a permit</a:t>
            </a:r>
          </a:p>
          <a:p>
            <a:r>
              <a:rPr lang="en-US" sz="2800" dirty="0"/>
              <a:t>Can require an environmental impact assessment report to be furnished</a:t>
            </a:r>
          </a:p>
          <a:p>
            <a:r>
              <a:rPr lang="en-US" sz="2800" dirty="0"/>
              <a:t>Published by Gazette </a:t>
            </a:r>
          </a:p>
          <a:p>
            <a:r>
              <a:rPr lang="en-US" sz="2800" dirty="0"/>
              <a:t>Public Comment within 30 days</a:t>
            </a:r>
          </a:p>
          <a:p>
            <a:r>
              <a:rPr lang="en-US" sz="2800" dirty="0"/>
              <a:t>Decision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762000"/>
            <a:ext cx="4572000" cy="914400"/>
          </a:xfrm>
        </p:spPr>
        <p:txBody>
          <a:bodyPr>
            <a:noAutofit/>
          </a:bodyPr>
          <a:lstStyle/>
          <a:p>
            <a:r>
              <a:rPr lang="en-US" sz="2400" dirty="0"/>
              <a:t>The Coast Conservation Act (CCA)</a:t>
            </a:r>
          </a:p>
        </p:txBody>
      </p:sp>
      <p:pic>
        <p:nvPicPr>
          <p:cNvPr id="1027" name="Picture 3" descr="E:\Law\MY WORK\Port City Presentation\Permit 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435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71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introduced detailed EIA procedure </a:t>
            </a:r>
          </a:p>
          <a:p>
            <a:r>
              <a:rPr lang="en-US" sz="2800" dirty="0"/>
              <a:t>Minister specifies </a:t>
            </a:r>
            <a:r>
              <a:rPr lang="en-US" sz="2800" b="1" dirty="0">
                <a:solidFill>
                  <a:srgbClr val="FF0000"/>
                </a:solidFill>
              </a:rPr>
              <a:t>Project Approving Agencies</a:t>
            </a:r>
          </a:p>
          <a:p>
            <a:r>
              <a:rPr lang="en-US" sz="2800" dirty="0"/>
              <a:t>Minister specifies the </a:t>
            </a:r>
            <a:r>
              <a:rPr lang="en-US" sz="2800" b="1" dirty="0">
                <a:solidFill>
                  <a:srgbClr val="FF0000"/>
                </a:solidFill>
              </a:rPr>
              <a:t>prescribed projects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initial environmental examination report or environmental impact assessment report required</a:t>
            </a:r>
          </a:p>
          <a:p>
            <a:r>
              <a:rPr lang="en-US" sz="2800" dirty="0"/>
              <a:t> published for public comment </a:t>
            </a:r>
            <a:r>
              <a:rPr lang="en-US" sz="2800" b="1" dirty="0">
                <a:solidFill>
                  <a:srgbClr val="FF0000"/>
                </a:solidFill>
              </a:rPr>
              <a:t>(30 days)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National Environmental (Procedure for Approval of Projects) Regulations (1993)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685800"/>
            <a:ext cx="4343400" cy="990600"/>
          </a:xfrm>
        </p:spPr>
        <p:txBody>
          <a:bodyPr>
            <a:noAutofit/>
          </a:bodyPr>
          <a:lstStyle/>
          <a:p>
            <a:r>
              <a:rPr lang="en-US" sz="2800" dirty="0"/>
              <a:t>The National Environmental Act</a:t>
            </a:r>
          </a:p>
        </p:txBody>
      </p:sp>
    </p:spTree>
    <p:extLst>
      <p:ext uri="{BB962C8B-B14F-4D97-AF65-F5344CB8AC3E}">
        <p14:creationId xmlns:p14="http://schemas.microsoft.com/office/powerpoint/2010/main" val="21254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763000" cy="5029200"/>
          </a:xfrm>
        </p:spPr>
        <p:txBody>
          <a:bodyPr>
            <a:noAutofit/>
          </a:bodyPr>
          <a:lstStyle/>
          <a:p>
            <a:r>
              <a:rPr lang="en-US" sz="2800" dirty="0"/>
              <a:t>Project Approving Agencies – Ministries </a:t>
            </a:r>
          </a:p>
          <a:p>
            <a:r>
              <a:rPr lang="en-US" sz="2800" dirty="0"/>
              <a:t>list of projects set out which require EIA -3 parts</a:t>
            </a:r>
          </a:p>
          <a:p>
            <a:pPr algn="l"/>
            <a:r>
              <a:rPr lang="en-US" sz="2800" dirty="0"/>
              <a:t>1. “Projects and undertakings if located wholly or partly outside the coastal zone as defined by the Coast Conservation Act”</a:t>
            </a:r>
          </a:p>
          <a:p>
            <a:pPr algn="l"/>
            <a:r>
              <a:rPr lang="en-US" sz="2800" dirty="0"/>
              <a:t>2. industries have been identified by name but not by magnitude or size</a:t>
            </a:r>
          </a:p>
          <a:p>
            <a:pPr algn="l"/>
            <a:r>
              <a:rPr lang="en-US" sz="2800" dirty="0"/>
              <a:t>Iron and Steel/Pesticides and Fertilizer etc.</a:t>
            </a:r>
          </a:p>
          <a:p>
            <a:pPr algn="l"/>
            <a:r>
              <a:rPr lang="en-US" sz="2800" dirty="0"/>
              <a:t>3. environmentally sensitive areas</a:t>
            </a:r>
          </a:p>
          <a:p>
            <a:pPr algn="l"/>
            <a:r>
              <a:rPr lang="en-US" sz="2800" dirty="0"/>
              <a:t>archaeological reserve/100 </a:t>
            </a:r>
            <a:r>
              <a:rPr lang="en-US" sz="2800" dirty="0" err="1"/>
              <a:t>metres</a:t>
            </a:r>
            <a:r>
              <a:rPr lang="en-US" sz="2800" dirty="0"/>
              <a:t> wildlife sanctuary etc.,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10200" cy="1371600"/>
          </a:xfrm>
        </p:spPr>
        <p:txBody>
          <a:bodyPr>
            <a:noAutofit/>
          </a:bodyPr>
          <a:lstStyle/>
          <a:p>
            <a:r>
              <a:rPr lang="en-US" sz="2400" dirty="0"/>
              <a:t>National Environmental (Procedure for Approval of Projects) Regulations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1524000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</a:rPr>
              <a:t>Preliminary information </a:t>
            </a:r>
            <a:r>
              <a:rPr lang="en-US" sz="2800" dirty="0"/>
              <a:t>must be submitted as </a:t>
            </a:r>
            <a:r>
              <a:rPr lang="en-US" sz="2800" b="1" dirty="0">
                <a:solidFill>
                  <a:srgbClr val="0070C0"/>
                </a:solidFill>
              </a:rPr>
              <a:t>early as possible</a:t>
            </a:r>
            <a:r>
              <a:rPr lang="en-US" sz="2800" b="1" dirty="0"/>
              <a:t> </a:t>
            </a:r>
            <a:r>
              <a:rPr lang="en-US" sz="2800" dirty="0"/>
              <a:t>to the Project Approving Authority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Environmental Scoping </a:t>
            </a:r>
            <a:r>
              <a:rPr lang="en-US" sz="2800" dirty="0"/>
              <a:t>– Authority subjects this info to scoping to prepare Terms of Reference for IEE /EIA</a:t>
            </a:r>
          </a:p>
          <a:p>
            <a:r>
              <a:rPr lang="en-US" sz="2800" dirty="0"/>
              <a:t>IEE/EIA- defined by the Act </a:t>
            </a:r>
          </a:p>
          <a:p>
            <a:r>
              <a:rPr lang="en-US" sz="2800" dirty="0"/>
              <a:t>Once EIA/IEE is carried out – published for </a:t>
            </a:r>
            <a:r>
              <a:rPr lang="en-US" sz="2800" b="1" dirty="0">
                <a:solidFill>
                  <a:srgbClr val="0070C0"/>
                </a:solidFill>
              </a:rPr>
              <a:t>public participation (30 days)</a:t>
            </a:r>
          </a:p>
          <a:p>
            <a:r>
              <a:rPr lang="en-US" sz="2800" dirty="0"/>
              <a:t>Public hearings may be allowed – if in the “public interest”</a:t>
            </a:r>
          </a:p>
          <a:p>
            <a:pPr lvl="0"/>
            <a:r>
              <a:rPr lang="en-US" sz="2800" dirty="0"/>
              <a:t>Ex; highly controversial / unusual national or regional impacts </a:t>
            </a:r>
            <a:r>
              <a:rPr lang="en-US" sz="2800" dirty="0" err="1"/>
              <a:t>etc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0"/>
            <a:endParaRPr lang="en-US" sz="2800" dirty="0"/>
          </a:p>
          <a:p>
            <a:endParaRPr lang="en-US" sz="28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528119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After public participation the approving authority in consultation with the Central Environmental Authority will either grant/or refuse approval</a:t>
            </a:r>
          </a:p>
          <a:p>
            <a:r>
              <a:rPr lang="en-US" sz="2800" dirty="0"/>
              <a:t>Can impose conditions</a:t>
            </a:r>
          </a:p>
          <a:p>
            <a:r>
              <a:rPr lang="en-US" sz="2800" dirty="0"/>
              <a:t>Appeals process</a:t>
            </a:r>
          </a:p>
          <a:p>
            <a:r>
              <a:rPr lang="en-US" sz="2800" dirty="0"/>
              <a:t>If there are alterations to the project – they may require fresh approvals </a:t>
            </a:r>
          </a:p>
          <a:p>
            <a:endParaRPr lang="en-US" sz="2800" dirty="0"/>
          </a:p>
          <a:p>
            <a:pPr lvl="0"/>
            <a:endParaRPr lang="en-US" sz="28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00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1" y="1600200"/>
            <a:ext cx="4023360" cy="4953000"/>
          </a:xfrm>
        </p:spPr>
        <p:txBody>
          <a:bodyPr>
            <a:normAutofit/>
          </a:bodyPr>
          <a:lstStyle/>
          <a:p>
            <a:r>
              <a:rPr lang="en-US" sz="3200" dirty="0"/>
              <a:t>National Environmental Act defines an </a:t>
            </a:r>
            <a:r>
              <a:rPr lang="en-US" sz="3200" b="1" dirty="0">
                <a:solidFill>
                  <a:srgbClr val="0070C0"/>
                </a:solidFill>
              </a:rPr>
              <a:t>IEE</a:t>
            </a:r>
          </a:p>
          <a:p>
            <a:r>
              <a:rPr lang="en-US" sz="3200" dirty="0"/>
              <a:t>written report </a:t>
            </a:r>
          </a:p>
          <a:p>
            <a:r>
              <a:rPr lang="en-US" sz="3200" dirty="0"/>
              <a:t>possible impacts assessed</a:t>
            </a:r>
          </a:p>
          <a:p>
            <a:r>
              <a:rPr lang="en-US" sz="3200" dirty="0"/>
              <a:t>“significant impacts”</a:t>
            </a:r>
          </a:p>
          <a:p>
            <a:r>
              <a:rPr lang="en-US" sz="3200" dirty="0"/>
              <a:t>(not defined)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63440" y="1676400"/>
            <a:ext cx="4023360" cy="4349496"/>
          </a:xfrm>
        </p:spPr>
        <p:txBody>
          <a:bodyPr>
            <a:noAutofit/>
          </a:bodyPr>
          <a:lstStyle/>
          <a:p>
            <a:r>
              <a:rPr lang="en-US" sz="2600" dirty="0"/>
              <a:t>National Environmental Act defines an </a:t>
            </a:r>
            <a:r>
              <a:rPr lang="en-US" sz="2600" b="1" dirty="0">
                <a:solidFill>
                  <a:srgbClr val="0070C0"/>
                </a:solidFill>
              </a:rPr>
              <a:t>EIA</a:t>
            </a:r>
          </a:p>
          <a:p>
            <a:r>
              <a:rPr lang="en-US" sz="2600" dirty="0"/>
              <a:t>written analysis </a:t>
            </a:r>
          </a:p>
          <a:p>
            <a:r>
              <a:rPr lang="en-US" sz="2600" dirty="0"/>
              <a:t>environmental cost benefit analysis</a:t>
            </a:r>
          </a:p>
          <a:p>
            <a:r>
              <a:rPr lang="en-US" sz="2600" dirty="0"/>
              <a:t>description of the project</a:t>
            </a:r>
          </a:p>
          <a:p>
            <a:r>
              <a:rPr lang="en-US" sz="2600" dirty="0"/>
              <a:t>alternatives - reasonably available ex: </a:t>
            </a:r>
            <a:r>
              <a:rPr lang="en-US" sz="2600" i="1" u="sng" dirty="0">
                <a:solidFill>
                  <a:srgbClr val="00B050"/>
                </a:solidFill>
              </a:rPr>
              <a:t>Natural Resources </a:t>
            </a:r>
            <a:r>
              <a:rPr lang="en-US" sz="2600" i="1" u="sng" dirty="0" err="1">
                <a:solidFill>
                  <a:srgbClr val="00B050"/>
                </a:solidFill>
              </a:rPr>
              <a:t>Defence</a:t>
            </a:r>
            <a:r>
              <a:rPr lang="en-US" sz="2600" i="1" u="sng" dirty="0">
                <a:solidFill>
                  <a:srgbClr val="00B050"/>
                </a:solidFill>
              </a:rPr>
              <a:t> Council</a:t>
            </a:r>
            <a:r>
              <a:rPr lang="en-US" sz="2600" u="sng" dirty="0">
                <a:solidFill>
                  <a:srgbClr val="00B050"/>
                </a:solidFill>
              </a:rPr>
              <a:t> v. </a:t>
            </a:r>
            <a:r>
              <a:rPr lang="en-US" sz="2600" i="1" u="sng" dirty="0">
                <a:solidFill>
                  <a:srgbClr val="00B050"/>
                </a:solidFill>
              </a:rPr>
              <a:t> Morton</a:t>
            </a:r>
            <a:endParaRPr lang="en-US" sz="2600" u="sng" dirty="0">
              <a:solidFill>
                <a:srgbClr val="00B050"/>
              </a:solidFill>
            </a:endParaRPr>
          </a:p>
          <a:p>
            <a:r>
              <a:rPr lang="en-US" sz="2600" dirty="0"/>
              <a:t>description of any irreversible or irretrievable commitments of resources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00"/>
            <a:ext cx="5334000" cy="701040"/>
          </a:xfrm>
        </p:spPr>
        <p:txBody>
          <a:bodyPr>
            <a:noAutofit/>
          </a:bodyPr>
          <a:lstStyle/>
          <a:p>
            <a:r>
              <a:rPr lang="en-US" sz="3200" dirty="0"/>
              <a:t>Impact Assessment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1752600"/>
            <a:ext cx="8839200" cy="434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Significant Impacts</a:t>
            </a:r>
            <a:endParaRPr lang="en-US" sz="2800" b="1" dirty="0"/>
          </a:p>
          <a:p>
            <a:r>
              <a:rPr lang="en-US" sz="2800" dirty="0"/>
              <a:t>subjective judgment</a:t>
            </a:r>
          </a:p>
          <a:p>
            <a:r>
              <a:rPr lang="en-US" sz="2800" dirty="0"/>
              <a:t>Context</a:t>
            </a:r>
          </a:p>
          <a:p>
            <a:r>
              <a:rPr lang="en-US" sz="2800" dirty="0"/>
              <a:t>Intensity</a:t>
            </a:r>
          </a:p>
          <a:p>
            <a:r>
              <a:rPr lang="en-GB" sz="2800" dirty="0"/>
              <a:t>Cumulative Impacts</a:t>
            </a:r>
            <a:endParaRPr lang="en-US" sz="28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42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b="1" dirty="0"/>
              <a:t>Rio Declaration </a:t>
            </a:r>
          </a:p>
          <a:p>
            <a:r>
              <a:rPr lang="en-GB" sz="2800" i="1" dirty="0"/>
              <a:t>environmental impact assessment, as a national instrument, shall be undertaken for proposed activities that are likely to have a significant adverse impact on the environment and are subject to a decision of a competent national authority.</a:t>
            </a:r>
            <a:endParaRPr lang="en-US" sz="2800" i="1" dirty="0"/>
          </a:p>
          <a:p>
            <a:endParaRPr lang="en-US" sz="2800" dirty="0"/>
          </a:p>
          <a:p>
            <a:r>
              <a:rPr lang="en-US" sz="2800" b="1" i="1" dirty="0">
                <a:solidFill>
                  <a:srgbClr val="00B050"/>
                </a:solidFill>
              </a:rPr>
              <a:t>New Zealand</a:t>
            </a:r>
            <a:r>
              <a:rPr lang="en-US" sz="2800" b="1" dirty="0">
                <a:solidFill>
                  <a:srgbClr val="00B050"/>
                </a:solidFill>
              </a:rPr>
              <a:t> v. </a:t>
            </a:r>
            <a:r>
              <a:rPr lang="en-US" sz="2800" b="1" i="1" dirty="0">
                <a:solidFill>
                  <a:srgbClr val="00B050"/>
                </a:solidFill>
              </a:rPr>
              <a:t>France</a:t>
            </a:r>
          </a:p>
          <a:p>
            <a:r>
              <a:rPr lang="en-US" sz="2800" dirty="0" err="1"/>
              <a:t>Weeramantry</a:t>
            </a:r>
            <a:r>
              <a:rPr lang="en-US" sz="2800" dirty="0"/>
              <a:t> J. – </a:t>
            </a:r>
          </a:p>
          <a:p>
            <a:r>
              <a:rPr lang="en-US" sz="2800" i="1" dirty="0"/>
              <a:t>The principle is gathering strength and international acceptance, and has reached the level of general recognition at which this Court should take notice of it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975360"/>
            <a:ext cx="4800600" cy="701040"/>
          </a:xfrm>
        </p:spPr>
        <p:txBody>
          <a:bodyPr>
            <a:noAutofit/>
          </a:bodyPr>
          <a:lstStyle/>
          <a:p>
            <a:r>
              <a:rPr lang="en-US" sz="2800" dirty="0"/>
              <a:t>international level</a:t>
            </a:r>
          </a:p>
        </p:txBody>
      </p:sp>
    </p:spTree>
    <p:extLst>
      <p:ext uri="{BB962C8B-B14F-4D97-AF65-F5344CB8AC3E}">
        <p14:creationId xmlns:p14="http://schemas.microsoft.com/office/powerpoint/2010/main" val="30049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650</TotalTime>
  <Words>1486</Words>
  <Application>Microsoft Macintosh PowerPoint</Application>
  <PresentationFormat>On-screen Show (4:3)</PresentationFormat>
  <Paragraphs>221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Tahoma</vt:lpstr>
      <vt:lpstr>Tunga</vt:lpstr>
      <vt:lpstr>BlackTie</vt:lpstr>
      <vt:lpstr>Case-study:  EIA legislation:</vt:lpstr>
      <vt:lpstr>Part 1</vt:lpstr>
      <vt:lpstr>environmental Impact Assessment </vt:lpstr>
      <vt:lpstr>Legislature </vt:lpstr>
      <vt:lpstr>The Coast Conservation Act (CCA)</vt:lpstr>
      <vt:lpstr>The National Environmental Act</vt:lpstr>
      <vt:lpstr>National Environmental (Procedure for Approval of Projects) Regulations </vt:lpstr>
      <vt:lpstr>Impact Assessment </vt:lpstr>
      <vt:lpstr>international level</vt:lpstr>
      <vt:lpstr>PART 2 Colombo Port City</vt:lpstr>
      <vt:lpstr>PORT CITY</vt:lpstr>
      <vt:lpstr>PROTESTS</vt:lpstr>
      <vt:lpstr>FILING LEGAL ACTION</vt:lpstr>
      <vt:lpstr>Fundamental rights action filed April 2015</vt:lpstr>
      <vt:lpstr>Reliefs sought</vt:lpstr>
      <vt:lpstr>Access to environmental information</vt:lpstr>
      <vt:lpstr>2016 amended petition</vt:lpstr>
      <vt:lpstr>SANDMINING</vt:lpstr>
      <vt:lpstr>Quarry Materials </vt:lpstr>
      <vt:lpstr>SOME ARGUMENTS </vt:lpstr>
      <vt:lpstr>Environmental protection and human rights</vt:lpstr>
      <vt:lpstr>CONCLUSION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Case-study:  EIA legislation:</dc:title>
  <dc:creator>User</dc:creator>
  <cp:lastModifiedBy>Angelo Jacinto</cp:lastModifiedBy>
  <cp:revision>35</cp:revision>
  <dcterms:created xsi:type="dcterms:W3CDTF">2006-08-16T00:00:00Z</dcterms:created>
  <dcterms:modified xsi:type="dcterms:W3CDTF">2018-05-27T16:50:39Z</dcterms:modified>
</cp:coreProperties>
</file>